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1" r:id="rId7"/>
    <p:sldId id="260" r:id="rId8"/>
    <p:sldId id="262" r:id="rId9"/>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17FE898-9524-42A8-BA84-BD8320AE9CD9}"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128864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FE898-9524-42A8-BA84-BD8320AE9CD9}"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148967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FE898-9524-42A8-BA84-BD8320AE9CD9}"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333549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FE898-9524-42A8-BA84-BD8320AE9CD9}"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148706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FE898-9524-42A8-BA84-BD8320AE9CD9}"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1583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17FE898-9524-42A8-BA84-BD8320AE9CD9}"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519540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17FE898-9524-42A8-BA84-BD8320AE9CD9}" type="datetimeFigureOut">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26392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17FE898-9524-42A8-BA84-BD8320AE9CD9}" type="datetimeFigureOut">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256479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FE898-9524-42A8-BA84-BD8320AE9CD9}" type="datetimeFigureOut">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149239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7FE898-9524-42A8-BA84-BD8320AE9CD9}"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344481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7FE898-9524-42A8-BA84-BD8320AE9CD9}"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7236-D830-43E4-809F-0D6B636D56C3}" type="slidenum">
              <a:rPr lang="en-GB" smtClean="0"/>
              <a:t>‹#›</a:t>
            </a:fld>
            <a:endParaRPr lang="en-GB"/>
          </a:p>
        </p:txBody>
      </p:sp>
    </p:spTree>
    <p:extLst>
      <p:ext uri="{BB962C8B-B14F-4D97-AF65-F5344CB8AC3E}">
        <p14:creationId xmlns:p14="http://schemas.microsoft.com/office/powerpoint/2010/main" val="36217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FE898-9524-42A8-BA84-BD8320AE9CD9}" type="datetimeFigureOut">
              <a:rPr lang="en-GB" smtClean="0"/>
              <a:t>10/06/2020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77236-D830-43E4-809F-0D6B636D56C3}" type="slidenum">
              <a:rPr lang="en-GB" smtClean="0"/>
              <a:t>‹#›</a:t>
            </a:fld>
            <a:endParaRPr lang="en-GB"/>
          </a:p>
        </p:txBody>
      </p:sp>
    </p:spTree>
    <p:extLst>
      <p:ext uri="{BB962C8B-B14F-4D97-AF65-F5344CB8AC3E}">
        <p14:creationId xmlns:p14="http://schemas.microsoft.com/office/powerpoint/2010/main" val="3057222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lstStyle/>
          <a:p>
            <a:r>
              <a:rPr lang="en-GB" dirty="0"/>
              <a:t>New Parents Meeting</a:t>
            </a:r>
          </a:p>
        </p:txBody>
      </p:sp>
      <p:sp>
        <p:nvSpPr>
          <p:cNvPr id="3" name="Subtitle 2"/>
          <p:cNvSpPr>
            <a:spLocks noGrp="1"/>
          </p:cNvSpPr>
          <p:nvPr>
            <p:ph type="subTitle" idx="1"/>
          </p:nvPr>
        </p:nvSpPr>
        <p:spPr>
          <a:xfrm>
            <a:off x="1371600" y="2060848"/>
            <a:ext cx="6400800" cy="3577952"/>
          </a:xfrm>
        </p:spPr>
        <p:txBody>
          <a:bodyPr>
            <a:normAutofit fontScale="47500" lnSpcReduction="20000"/>
          </a:bodyPr>
          <a:lstStyle/>
          <a:p>
            <a:endParaRPr lang="en-GB" sz="2000" dirty="0">
              <a:effectLst/>
              <a:latin typeface="Times New Roman"/>
              <a:ea typeface="Times New Roman"/>
            </a:endParaRPr>
          </a:p>
          <a:p>
            <a:r>
              <a:rPr lang="en-GB" sz="2000" dirty="0">
                <a:effectLst/>
                <a:latin typeface="Times New Roman"/>
                <a:ea typeface="Times New Roman"/>
              </a:rPr>
              <a:t> </a:t>
            </a:r>
          </a:p>
          <a:p>
            <a:r>
              <a:rPr lang="en-GB" sz="3600" dirty="0">
                <a:effectLst/>
                <a:latin typeface="Times New Roman"/>
                <a:ea typeface="Times New Roman"/>
              </a:rPr>
              <a:t>‘Go The Second Mile’</a:t>
            </a:r>
            <a:endParaRPr lang="en-GB" sz="2000" dirty="0">
              <a:effectLst/>
              <a:latin typeface="Times New Roman"/>
              <a:ea typeface="Times New Roman"/>
            </a:endParaRPr>
          </a:p>
          <a:p>
            <a:r>
              <a:rPr lang="en-GB" sz="3600" dirty="0">
                <a:effectLst/>
                <a:latin typeface="Times New Roman"/>
                <a:ea typeface="Times New Roman"/>
              </a:rPr>
              <a:t> </a:t>
            </a:r>
            <a:endParaRPr lang="en-GB" sz="2000" dirty="0">
              <a:effectLst/>
              <a:latin typeface="Times New Roman"/>
              <a:ea typeface="Times New Roman"/>
            </a:endParaRPr>
          </a:p>
          <a:p>
            <a:pPr>
              <a:spcAft>
                <a:spcPts val="0"/>
              </a:spcAft>
            </a:pPr>
            <a:r>
              <a:rPr lang="en-GB" sz="3600" dirty="0">
                <a:effectLst/>
                <a:latin typeface="Times New Roman"/>
                <a:ea typeface="Times New Roman"/>
              </a:rPr>
              <a:t> </a:t>
            </a:r>
            <a:endParaRPr lang="en-GB" sz="2000" dirty="0">
              <a:effectLst/>
              <a:latin typeface="Times New Roman"/>
              <a:ea typeface="Times New Roman"/>
            </a:endParaRPr>
          </a:p>
          <a:p>
            <a:pPr algn="just">
              <a:spcAft>
                <a:spcPts val="0"/>
              </a:spcAft>
            </a:pPr>
            <a:r>
              <a:rPr lang="en-GB" dirty="0">
                <a:effectLst/>
                <a:latin typeface="Times New Roman"/>
                <a:ea typeface="Times New Roman"/>
              </a:rPr>
              <a:t>William </a:t>
            </a:r>
            <a:r>
              <a:rPr lang="en-GB" dirty="0" err="1">
                <a:effectLst/>
                <a:latin typeface="Times New Roman"/>
                <a:ea typeface="Times New Roman"/>
              </a:rPr>
              <a:t>Cassidi</a:t>
            </a:r>
            <a:r>
              <a:rPr lang="en-GB" dirty="0">
                <a:effectLst/>
                <a:latin typeface="Times New Roman"/>
                <a:ea typeface="Times New Roman"/>
              </a:rPr>
              <a:t> C. E. Aided Primary School exists to promote the Christian values of love, care and respect. </a:t>
            </a:r>
            <a:endParaRPr lang="en-GB" sz="2000" dirty="0">
              <a:effectLst/>
              <a:latin typeface="Times New Roman"/>
              <a:ea typeface="Times New Roman"/>
            </a:endParaRPr>
          </a:p>
          <a:p>
            <a:pPr algn="just">
              <a:spcAft>
                <a:spcPts val="0"/>
              </a:spcAft>
            </a:pPr>
            <a:r>
              <a:rPr lang="en-GB" dirty="0">
                <a:effectLst/>
                <a:latin typeface="Times New Roman"/>
                <a:ea typeface="Times New Roman"/>
              </a:rPr>
              <a:t> </a:t>
            </a:r>
            <a:endParaRPr lang="en-GB" sz="2000" dirty="0">
              <a:effectLst/>
              <a:latin typeface="Times New Roman"/>
              <a:ea typeface="Times New Roman"/>
            </a:endParaRPr>
          </a:p>
          <a:p>
            <a:pPr algn="just">
              <a:spcAft>
                <a:spcPts val="0"/>
              </a:spcAft>
            </a:pPr>
            <a:r>
              <a:rPr lang="en-GB" dirty="0">
                <a:effectLst/>
                <a:latin typeface="Times New Roman"/>
                <a:ea typeface="Times New Roman"/>
              </a:rPr>
              <a:t>We aim to provide a quality education within a Christian community where each individual child is nurtured, develops a desire to achieve and is sensitive to the needs of others so preparing them for their future lives. </a:t>
            </a:r>
            <a:endParaRPr lang="en-GB" sz="2000" dirty="0">
              <a:effectLst/>
              <a:latin typeface="Times New Roman"/>
              <a:ea typeface="Times New Roman"/>
            </a:endParaRPr>
          </a:p>
          <a:p>
            <a:pPr algn="just">
              <a:spcAft>
                <a:spcPts val="0"/>
              </a:spcAft>
            </a:pPr>
            <a:r>
              <a:rPr lang="en-GB" dirty="0">
                <a:effectLst/>
                <a:latin typeface="Times New Roman"/>
                <a:ea typeface="Times New Roman"/>
              </a:rPr>
              <a:t> </a:t>
            </a:r>
            <a:endParaRPr lang="en-GB" sz="2000" dirty="0">
              <a:effectLst/>
              <a:latin typeface="Times New Roman"/>
              <a:ea typeface="Times New Roman"/>
            </a:endParaRPr>
          </a:p>
          <a:p>
            <a:pPr algn="just">
              <a:spcAft>
                <a:spcPts val="0"/>
              </a:spcAft>
            </a:pPr>
            <a:r>
              <a:rPr lang="en-GB" dirty="0">
                <a:effectLst/>
                <a:latin typeface="Times New Roman"/>
                <a:ea typeface="Times New Roman"/>
              </a:rPr>
              <a:t>We also encourage children to have confidence, to take initiative, to take responsibility for and have pride in their work and their school environment. </a:t>
            </a:r>
            <a:endParaRPr lang="en-GB" sz="2000" dirty="0">
              <a:effectLst/>
              <a:latin typeface="Times New Roman"/>
              <a:ea typeface="Times New Roman"/>
            </a:endParaRPr>
          </a:p>
          <a:p>
            <a:pPr algn="r">
              <a:spcAft>
                <a:spcPts val="0"/>
              </a:spcAft>
            </a:pPr>
            <a:r>
              <a:rPr lang="en-GB" sz="2800" dirty="0">
                <a:effectLst/>
                <a:latin typeface="Times New Roman"/>
                <a:ea typeface="Times New Roman"/>
              </a:rPr>
              <a:t>The Governing Body and Staff – </a:t>
            </a:r>
            <a:r>
              <a:rPr lang="en-GB" sz="2800" dirty="0">
                <a:latin typeface="Times New Roman"/>
                <a:ea typeface="Times New Roman"/>
              </a:rPr>
              <a:t>March 2018</a:t>
            </a:r>
            <a:endParaRPr lang="en-GB" sz="2000" dirty="0">
              <a:effectLst/>
              <a:latin typeface="Times New Roman"/>
              <a:ea typeface="Times New Roman"/>
            </a:endParaRPr>
          </a:p>
          <a:p>
            <a:endParaRPr lang="en-GB" dirty="0"/>
          </a:p>
        </p:txBody>
      </p:sp>
    </p:spTree>
    <p:extLst>
      <p:ext uri="{BB962C8B-B14F-4D97-AF65-F5344CB8AC3E}">
        <p14:creationId xmlns:p14="http://schemas.microsoft.com/office/powerpoint/2010/main" val="1798630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Partnership</a:t>
            </a:r>
          </a:p>
        </p:txBody>
      </p:sp>
      <p:grpSp>
        <p:nvGrpSpPr>
          <p:cNvPr id="3" name="Group 2"/>
          <p:cNvGrpSpPr>
            <a:grpSpLocks/>
          </p:cNvGrpSpPr>
          <p:nvPr/>
        </p:nvGrpSpPr>
        <p:grpSpPr bwMode="auto">
          <a:xfrm>
            <a:off x="2324100" y="1340767"/>
            <a:ext cx="4264124" cy="4345657"/>
            <a:chOff x="1824" y="633"/>
            <a:chExt cx="2834" cy="2849"/>
          </a:xfrm>
        </p:grpSpPr>
        <p:sp>
          <p:nvSpPr>
            <p:cNvPr id="4"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01641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School Day</a:t>
            </a:r>
          </a:p>
        </p:txBody>
      </p:sp>
      <p:pic>
        <p:nvPicPr>
          <p:cNvPr id="1027" name="Picture 3" descr="C:\Program Files\Microsoft Office\Media\CntCD1\Animated\j033689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628801"/>
            <a:ext cx="1728192"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Microsoft Office\Media\CntCD1\Animated\j033690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94650" y="1628800"/>
            <a:ext cx="1692194" cy="154778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15616" y="3176587"/>
            <a:ext cx="6912768" cy="2862322"/>
          </a:xfrm>
          <a:prstGeom prst="rect">
            <a:avLst/>
          </a:prstGeom>
          <a:noFill/>
        </p:spPr>
        <p:txBody>
          <a:bodyPr wrap="square" rtlCol="0">
            <a:spAutoFit/>
          </a:bodyPr>
          <a:lstStyle/>
          <a:p>
            <a:r>
              <a:rPr lang="en-GB" dirty="0"/>
              <a:t>The school day starts at 9:00am with the doors opening when a bell is rung at 8:55am</a:t>
            </a:r>
          </a:p>
          <a:p>
            <a:endParaRPr lang="en-GB" dirty="0"/>
          </a:p>
          <a:p>
            <a:r>
              <a:rPr lang="en-GB" dirty="0"/>
              <a:t>The school day ends at 3:15pm. Children will not be released unless an adult is waiting for them.</a:t>
            </a:r>
          </a:p>
          <a:p>
            <a:endParaRPr lang="en-GB" dirty="0"/>
          </a:p>
          <a:p>
            <a:r>
              <a:rPr lang="en-GB" dirty="0"/>
              <a:t>Please do not be late as this can be most upsetting for children.</a:t>
            </a:r>
          </a:p>
          <a:p>
            <a:endParaRPr lang="en-GB" dirty="0"/>
          </a:p>
          <a:p>
            <a:r>
              <a:rPr lang="en-GB" dirty="0"/>
              <a:t>If they are being collected by someone different please let the teacher know as they will not be released to anyone we do not know.</a:t>
            </a:r>
          </a:p>
        </p:txBody>
      </p:sp>
    </p:spTree>
    <p:extLst>
      <p:ext uri="{BB962C8B-B14F-4D97-AF65-F5344CB8AC3E}">
        <p14:creationId xmlns:p14="http://schemas.microsoft.com/office/powerpoint/2010/main" val="353309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School Bus</a:t>
            </a:r>
          </a:p>
        </p:txBody>
      </p:sp>
      <p:pic>
        <p:nvPicPr>
          <p:cNvPr id="2050" name="Picture 2" descr="C:\Program Files\Microsoft Office\Media\CntCD1\Animated\j0236335.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1052736"/>
            <a:ext cx="1368152" cy="16561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07017" y="2929044"/>
            <a:ext cx="7012985" cy="3693319"/>
          </a:xfrm>
          <a:prstGeom prst="rect">
            <a:avLst/>
          </a:prstGeom>
          <a:noFill/>
        </p:spPr>
        <p:txBody>
          <a:bodyPr wrap="square" rtlCol="0">
            <a:spAutoFit/>
          </a:bodyPr>
          <a:lstStyle/>
          <a:p>
            <a:r>
              <a:rPr lang="en-GB" dirty="0"/>
              <a:t>Some children are eligible for one of the two school buses which are organised by School Transport.</a:t>
            </a:r>
          </a:p>
          <a:p>
            <a:endParaRPr lang="en-GB" dirty="0"/>
          </a:p>
          <a:p>
            <a:r>
              <a:rPr lang="en-GB" dirty="0"/>
              <a:t>Children are allocated a place and time to be collected and returned.</a:t>
            </a:r>
          </a:p>
          <a:p>
            <a:endParaRPr lang="en-GB" dirty="0"/>
          </a:p>
          <a:p>
            <a:r>
              <a:rPr lang="en-GB" dirty="0"/>
              <a:t>Each of the buses has an escort who looks after the children and brings them into the school playground where they are handed over to a member of staff.</a:t>
            </a:r>
          </a:p>
          <a:p>
            <a:endParaRPr lang="en-GB" dirty="0"/>
          </a:p>
          <a:p>
            <a:r>
              <a:rPr lang="en-GB" dirty="0"/>
              <a:t>At the end of the day a member of staff takes the children to the buses and hands them over to the escort.</a:t>
            </a:r>
          </a:p>
          <a:p>
            <a:endParaRPr lang="en-GB" dirty="0"/>
          </a:p>
          <a:p>
            <a:r>
              <a:rPr lang="en-GB" dirty="0"/>
              <a:t>If arrangements change please let the teachers know.</a:t>
            </a:r>
          </a:p>
        </p:txBody>
      </p:sp>
    </p:spTree>
    <p:extLst>
      <p:ext uri="{BB962C8B-B14F-4D97-AF65-F5344CB8AC3E}">
        <p14:creationId xmlns:p14="http://schemas.microsoft.com/office/powerpoint/2010/main" val="23009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Attendance</a:t>
            </a:r>
          </a:p>
        </p:txBody>
      </p:sp>
      <p:sp>
        <p:nvSpPr>
          <p:cNvPr id="3" name="TextBox 2"/>
          <p:cNvSpPr txBox="1"/>
          <p:nvPr/>
        </p:nvSpPr>
        <p:spPr>
          <a:xfrm>
            <a:off x="827584" y="1844824"/>
            <a:ext cx="7416824" cy="4524315"/>
          </a:xfrm>
          <a:prstGeom prst="rect">
            <a:avLst/>
          </a:prstGeom>
          <a:noFill/>
        </p:spPr>
        <p:txBody>
          <a:bodyPr wrap="square" rtlCol="0">
            <a:spAutoFit/>
          </a:bodyPr>
          <a:lstStyle/>
          <a:p>
            <a:pPr algn="just"/>
            <a:r>
              <a:rPr lang="en-GB" dirty="0"/>
              <a:t>We expect all children to attend each day unless they are ill. If they are unable to come to school we ask parents to telephone as early as possible to let us know and to write a letter afterwards on their return to school.</a:t>
            </a:r>
          </a:p>
          <a:p>
            <a:endParaRPr lang="en-GB" dirty="0"/>
          </a:p>
          <a:p>
            <a:r>
              <a:rPr lang="en-GB" dirty="0"/>
              <a:t>We have an attendance target of 96%.</a:t>
            </a:r>
          </a:p>
          <a:p>
            <a:endParaRPr lang="en-GB" dirty="0"/>
          </a:p>
          <a:p>
            <a:r>
              <a:rPr lang="en-GB" dirty="0"/>
              <a:t>The Government have changed regulations with regard to holidays. There is now no right of any leave. An absence request form should be completed and should there be special circumstances leave may be authorised if previous attendance has been very good.</a:t>
            </a:r>
          </a:p>
          <a:p>
            <a:endParaRPr lang="en-GB" dirty="0"/>
          </a:p>
          <a:p>
            <a:r>
              <a:rPr lang="en-GB" dirty="0"/>
              <a:t>We ask all parents to complete an absence request form prior to any absences.</a:t>
            </a:r>
          </a:p>
          <a:p>
            <a:endParaRPr lang="en-GB" dirty="0"/>
          </a:p>
          <a:p>
            <a:r>
              <a:rPr lang="en-GB" dirty="0"/>
              <a:t>Regular attendance and good punctuality has been proven to positively impact upon progress and attainment.</a:t>
            </a:r>
          </a:p>
        </p:txBody>
      </p:sp>
    </p:spTree>
    <p:extLst>
      <p:ext uri="{BB962C8B-B14F-4D97-AF65-F5344CB8AC3E}">
        <p14:creationId xmlns:p14="http://schemas.microsoft.com/office/powerpoint/2010/main" val="293749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Uniform</a:t>
            </a:r>
          </a:p>
        </p:txBody>
      </p:sp>
      <p:pic>
        <p:nvPicPr>
          <p:cNvPr id="4098" name="Picture 2" descr="C:\Program Files\Microsoft Office\Media\CntCD1\ClipArt2\j021577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636912"/>
            <a:ext cx="2372008" cy="222413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355977" y="2060848"/>
            <a:ext cx="4788024" cy="3139321"/>
          </a:xfrm>
          <a:prstGeom prst="rect">
            <a:avLst/>
          </a:prstGeom>
          <a:noFill/>
        </p:spPr>
        <p:txBody>
          <a:bodyPr wrap="square" rtlCol="0">
            <a:spAutoFit/>
          </a:bodyPr>
          <a:lstStyle/>
          <a:p>
            <a:r>
              <a:rPr lang="en-GB" dirty="0"/>
              <a:t>School uniform is encourage for all children</a:t>
            </a:r>
          </a:p>
          <a:p>
            <a:endParaRPr lang="en-GB" dirty="0"/>
          </a:p>
          <a:p>
            <a:r>
              <a:rPr lang="en-GB" dirty="0"/>
              <a:t>They should wear: a blue polo shirt</a:t>
            </a:r>
          </a:p>
          <a:p>
            <a:r>
              <a:rPr lang="en-GB" dirty="0"/>
              <a:t>		a blue sweatshirt</a:t>
            </a:r>
          </a:p>
          <a:p>
            <a:r>
              <a:rPr lang="en-GB" dirty="0"/>
              <a:t>		grey trousers or skirt</a:t>
            </a:r>
          </a:p>
          <a:p>
            <a:endParaRPr lang="en-GB" dirty="0"/>
          </a:p>
          <a:p>
            <a:r>
              <a:rPr lang="en-GB" dirty="0"/>
              <a:t>In the Summer blue and white checked or striped</a:t>
            </a:r>
          </a:p>
          <a:p>
            <a:r>
              <a:rPr lang="en-GB" dirty="0"/>
              <a:t> dresses may be worn</a:t>
            </a:r>
          </a:p>
          <a:p>
            <a:endParaRPr lang="en-GB" dirty="0"/>
          </a:p>
          <a:p>
            <a:r>
              <a:rPr lang="en-GB" dirty="0"/>
              <a:t>We ask that sensible school shoes are worn without heels.</a:t>
            </a:r>
          </a:p>
        </p:txBody>
      </p:sp>
    </p:spTree>
    <p:extLst>
      <p:ext uri="{BB962C8B-B14F-4D97-AF65-F5344CB8AC3E}">
        <p14:creationId xmlns:p14="http://schemas.microsoft.com/office/powerpoint/2010/main" val="372589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 E.</a:t>
            </a:r>
          </a:p>
        </p:txBody>
      </p:sp>
      <p:pic>
        <p:nvPicPr>
          <p:cNvPr id="3074" name="Picture 2" descr="C:\Program Files\Microsoft Office\Media\CntCD1\ClipArt1\j021296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340768"/>
            <a:ext cx="1808683" cy="178308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499992" y="2852936"/>
            <a:ext cx="3744416" cy="3970318"/>
          </a:xfrm>
          <a:prstGeom prst="rect">
            <a:avLst/>
          </a:prstGeom>
          <a:noFill/>
        </p:spPr>
        <p:txBody>
          <a:bodyPr wrap="square" rtlCol="0">
            <a:spAutoFit/>
          </a:bodyPr>
          <a:lstStyle/>
          <a:p>
            <a:r>
              <a:rPr lang="en-GB" dirty="0"/>
              <a:t>P. E. is undertaken at least once each week and children should have their kits with them every day.</a:t>
            </a:r>
          </a:p>
          <a:p>
            <a:endParaRPr lang="en-GB" dirty="0"/>
          </a:p>
          <a:p>
            <a:r>
              <a:rPr lang="en-GB" dirty="0"/>
              <a:t>We ask that all kit is labelled and trainers are worn.</a:t>
            </a:r>
          </a:p>
          <a:p>
            <a:endParaRPr lang="en-GB" dirty="0"/>
          </a:p>
          <a:p>
            <a:r>
              <a:rPr lang="en-GB" dirty="0"/>
              <a:t>No jewellery is permitted in school with the exception of a watch. </a:t>
            </a:r>
          </a:p>
          <a:p>
            <a:endParaRPr lang="en-GB" dirty="0"/>
          </a:p>
          <a:p>
            <a:r>
              <a:rPr lang="en-GB" dirty="0"/>
              <a:t>Earrings should not be worn to school, if they are your child will not be able to go outdoors or participate in P. E.</a:t>
            </a:r>
          </a:p>
        </p:txBody>
      </p:sp>
    </p:spTree>
    <p:extLst>
      <p:ext uri="{BB962C8B-B14F-4D97-AF65-F5344CB8AC3E}">
        <p14:creationId xmlns:p14="http://schemas.microsoft.com/office/powerpoint/2010/main" val="167516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Contacting Each Other </a:t>
            </a:r>
          </a:p>
        </p:txBody>
      </p:sp>
      <p:sp>
        <p:nvSpPr>
          <p:cNvPr id="3" name="TextBox 2"/>
          <p:cNvSpPr txBox="1"/>
          <p:nvPr/>
        </p:nvSpPr>
        <p:spPr>
          <a:xfrm>
            <a:off x="827584" y="1988840"/>
            <a:ext cx="8080707" cy="4801314"/>
          </a:xfrm>
          <a:prstGeom prst="rect">
            <a:avLst/>
          </a:prstGeom>
          <a:noFill/>
        </p:spPr>
        <p:txBody>
          <a:bodyPr wrap="square" rtlCol="0">
            <a:spAutoFit/>
          </a:bodyPr>
          <a:lstStyle/>
          <a:p>
            <a:r>
              <a:rPr lang="en-GB" dirty="0"/>
              <a:t>Please  keep all addresses and telephone numbers up to date.</a:t>
            </a:r>
          </a:p>
          <a:p>
            <a:endParaRPr lang="en-GB" dirty="0"/>
          </a:p>
          <a:p>
            <a:r>
              <a:rPr lang="en-GB" dirty="0"/>
              <a:t>If we need to contact you urgently it is difficult if telephone numbers are disconnected or belong to another person.</a:t>
            </a:r>
          </a:p>
          <a:p>
            <a:endParaRPr lang="en-GB" dirty="0"/>
          </a:p>
          <a:p>
            <a:r>
              <a:rPr lang="en-GB" dirty="0"/>
              <a:t>You will receive information, letters, and newsletters on a regular basis. Each child will also have a home/school contact book which is checked each day at school.</a:t>
            </a:r>
          </a:p>
          <a:p>
            <a:endParaRPr lang="en-GB" dirty="0"/>
          </a:p>
          <a:p>
            <a:r>
              <a:rPr lang="en-GB" dirty="0"/>
              <a:t>There will also </a:t>
            </a:r>
            <a:r>
              <a:rPr lang="en-GB"/>
              <a:t>be opportunities to </a:t>
            </a:r>
            <a:r>
              <a:rPr lang="en-GB" dirty="0"/>
              <a:t>come into school to look around and meet with your child’s teacher.</a:t>
            </a:r>
          </a:p>
          <a:p>
            <a:endParaRPr lang="en-GB" dirty="0"/>
          </a:p>
          <a:p>
            <a:r>
              <a:rPr lang="en-GB" dirty="0"/>
              <a:t>Short written reports are sent to parents in the Autumn and Spring terms. An end of year report is sent in July, but please ask if you are unsure of anything during the year.</a:t>
            </a:r>
          </a:p>
          <a:p>
            <a:endParaRPr lang="en-GB" dirty="0"/>
          </a:p>
          <a:p>
            <a:r>
              <a:rPr lang="en-GB" dirty="0"/>
              <a:t>Information is available on the school’s website: www.williamcassidi.eschools.co.uk</a:t>
            </a:r>
          </a:p>
          <a:p>
            <a:endParaRPr lang="en-GB" dirty="0"/>
          </a:p>
        </p:txBody>
      </p:sp>
      <p:pic>
        <p:nvPicPr>
          <p:cNvPr id="1026" name="Picture 2" descr="C:\Program Files\Microsoft Office\Media\CntCD1\Animated\j018919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980728"/>
            <a:ext cx="1228725"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667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690</Words>
  <Application>Microsoft Office PowerPoint</Application>
  <PresentationFormat>On-screen Show (4:3)</PresentationFormat>
  <Paragraphs>72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New Parents Meeting</vt:lpstr>
      <vt:lpstr>Partnership</vt:lpstr>
      <vt:lpstr>The School Day</vt:lpstr>
      <vt:lpstr>The School Bus</vt:lpstr>
      <vt:lpstr>Attendance</vt:lpstr>
      <vt:lpstr>School Uniform</vt:lpstr>
      <vt:lpstr>P. E.</vt:lpstr>
      <vt:lpstr>Contacting Each Other </vt:lpstr>
    </vt:vector>
  </TitlesOfParts>
  <Company>Stockton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Parents Meeting</dc:title>
  <dc:creator>Cornelius, Julie</dc:creator>
  <cp:lastModifiedBy>Elizabeth Hill</cp:lastModifiedBy>
  <cp:revision>15</cp:revision>
  <cp:lastPrinted>2018-06-06T07:32:17Z</cp:lastPrinted>
  <dcterms:created xsi:type="dcterms:W3CDTF">2012-06-15T13:53:35Z</dcterms:created>
  <dcterms:modified xsi:type="dcterms:W3CDTF">2020-06-10T13:42:50Z</dcterms:modified>
</cp:coreProperties>
</file>