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8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7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3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6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0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92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38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7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9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7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46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C686-0293-46F1-BD1A-AAE806DC510F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6FDD-2209-4A73-A7BE-7432B6D5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rved Left Arrow 6"/>
          <p:cNvSpPr/>
          <p:nvPr/>
        </p:nvSpPr>
        <p:spPr>
          <a:xfrm rot="19803118">
            <a:off x="7250687" y="905239"/>
            <a:ext cx="806267" cy="1993767"/>
          </a:xfrm>
          <a:prstGeom prst="curvedLeftArrow">
            <a:avLst>
              <a:gd name="adj1" fmla="val 25000"/>
              <a:gd name="adj2" fmla="val 49151"/>
              <a:gd name="adj3" fmla="val 28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730" y="632127"/>
            <a:ext cx="1213922" cy="15032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05154" y="2143461"/>
            <a:ext cx="180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Understanding Christianity</a:t>
            </a:r>
            <a:endParaRPr lang="en-GB" dirty="0">
              <a:latin typeface="SassoonPrimaryInfant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3689" y="2608532"/>
            <a:ext cx="997826" cy="99782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26555" y="3547899"/>
            <a:ext cx="32854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800" dirty="0" smtClean="0">
              <a:latin typeface="SassoonPrimaryInfant" pitchFamily="2" charset="0"/>
            </a:endParaRPr>
          </a:p>
          <a:p>
            <a:pPr algn="ctr"/>
            <a:r>
              <a:rPr lang="en-GB" dirty="0" smtClean="0">
                <a:latin typeface="SassoonPrimaryInfant" pitchFamily="2" charset="0"/>
              </a:rPr>
              <a:t>Comparing </a:t>
            </a:r>
            <a:r>
              <a:rPr lang="en-GB" dirty="0" smtClean="0">
                <a:latin typeface="SassoonPrimaryInfant" pitchFamily="2" charset="0"/>
              </a:rPr>
              <a:t>beliefs and practices</a:t>
            </a:r>
            <a:endParaRPr lang="en-GB" dirty="0">
              <a:latin typeface="SassoonPrimaryInfant" pitchFamily="2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9406" y="2673664"/>
            <a:ext cx="399117" cy="456134"/>
          </a:xfrm>
          <a:prstGeom prst="rect">
            <a:avLst/>
          </a:prstGeom>
        </p:spPr>
      </p:pic>
      <p:pic>
        <p:nvPicPr>
          <p:cNvPr id="1026" name="Picture 2" descr="Rainbow Islam Symbol - My Evil Twin - Digital Art, Religion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093" y="2737888"/>
            <a:ext cx="322727" cy="32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3635" y="2747316"/>
            <a:ext cx="399757" cy="39975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334472" y="3162563"/>
            <a:ext cx="250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SassoonPrimaryInfant" pitchFamily="2" charset="0"/>
              </a:rPr>
              <a:t>Non-Christian faith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5928" y="55108"/>
            <a:ext cx="48965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assoonPrimaryInfant" pitchFamily="2" charset="0"/>
              </a:rPr>
              <a:t>RE Learning Journey  Year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assoonPrimaryInfant" pitchFamily="2" charset="0"/>
              </a:rPr>
              <a:t>3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3" name="Curved Left Arrow 22"/>
          <p:cNvSpPr/>
          <p:nvPr/>
        </p:nvSpPr>
        <p:spPr>
          <a:xfrm rot="6468472">
            <a:off x="5135218" y="3098496"/>
            <a:ext cx="1081984" cy="2445488"/>
          </a:xfrm>
          <a:prstGeom prst="curvedLeftArrow">
            <a:avLst>
              <a:gd name="adj1" fmla="val 25000"/>
              <a:gd name="adj2" fmla="val 50000"/>
              <a:gd name="adj3" fmla="val 34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5" name="Curved Down Arrow 24"/>
          <p:cNvSpPr/>
          <p:nvPr/>
        </p:nvSpPr>
        <p:spPr>
          <a:xfrm rot="19526281">
            <a:off x="3802958" y="1030581"/>
            <a:ext cx="1868661" cy="1097831"/>
          </a:xfrm>
          <a:prstGeom prst="curvedDownArrow">
            <a:avLst>
              <a:gd name="adj1" fmla="val 25000"/>
              <a:gd name="adj2" fmla="val 50000"/>
              <a:gd name="adj3" fmla="val 260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153" y="0"/>
            <a:ext cx="2818336" cy="6740307"/>
          </a:xfrm>
          <a:prstGeom prst="rect">
            <a:avLst/>
          </a:prstGeom>
          <a:solidFill>
            <a:srgbClr val="00B050">
              <a:alpha val="32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Autumn</a:t>
            </a:r>
            <a:r>
              <a:rPr lang="en-GB" sz="1400" b="1" u="sng" dirty="0" smtClean="0">
                <a:latin typeface="SassoonPrimaryInfant" pitchFamily="2" charset="0"/>
              </a:rPr>
              <a:t>  </a:t>
            </a:r>
            <a:endParaRPr lang="en-GB" sz="1400" b="1" u="sng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What do Christians learn from the creation story?</a:t>
            </a:r>
          </a:p>
          <a:p>
            <a:r>
              <a:rPr lang="en-GB" sz="1050" dirty="0" smtClean="0">
                <a:latin typeface="SassoonPrimaryInfant" pitchFamily="2" charset="0"/>
              </a:rPr>
              <a:t>Christians believe God </a:t>
            </a:r>
            <a:r>
              <a:rPr lang="en-GB" sz="1050" dirty="0">
                <a:latin typeface="SassoonPrimaryInfant" pitchFamily="2" charset="0"/>
              </a:rPr>
              <a:t>the Creator cares for the creation, including human beings.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that as </a:t>
            </a:r>
            <a:r>
              <a:rPr lang="en-GB" sz="1050" dirty="0">
                <a:latin typeface="SassoonPrimaryInfant" pitchFamily="2" charset="0"/>
              </a:rPr>
              <a:t>human beings are part of God’s good creation, they do best when they listen to God.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believe that The </a:t>
            </a:r>
            <a:r>
              <a:rPr lang="en-GB" sz="1050" dirty="0">
                <a:latin typeface="SassoonPrimaryInfant" pitchFamily="2" charset="0"/>
              </a:rPr>
              <a:t>Bible shows that God wants to help people to be close to him — he keeps his relationship with them, gives them guidelines on good ways to live (such as the Ten Commandments</a:t>
            </a:r>
            <a:r>
              <a:rPr lang="en-GB" sz="1050" dirty="0" smtClean="0">
                <a:latin typeface="SassoonPrimaryInfant" pitchFamily="2" charset="0"/>
              </a:rPr>
              <a:t>)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What is the Trinity?</a:t>
            </a:r>
          </a:p>
          <a:p>
            <a:r>
              <a:rPr lang="en-GB" sz="1050" dirty="0">
                <a:latin typeface="SassoonPrimaryInfant" pitchFamily="2" charset="0"/>
              </a:rPr>
              <a:t>Christians believe God is Trinity: Father, Son and Holy Spirit.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believe The Father creates; he sends the Son who saves his people; the Son sends the Holy Spirit to his followers.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</a:t>
            </a:r>
            <a:r>
              <a:rPr lang="en-GB" sz="1050" dirty="0">
                <a:latin typeface="SassoonPrimaryInfant" pitchFamily="2" charset="0"/>
              </a:rPr>
              <a:t>find that understanding God is challenging; people spend their whole lives learning more and more about God.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really want to try to understand God better and so try to describe God using symbols, similes and metaphors, in song, story, poems and art.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worship God as Trinity. It is a huge idea to grasp and Christians have created art to help to express this belief.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believe the Holy Spirit is God’s power at work in the world and in their lives today, enabling them to follow </a:t>
            </a:r>
            <a:r>
              <a:rPr lang="en-GB" sz="1050" dirty="0" smtClean="0">
                <a:latin typeface="SassoonPrimaryInfant" pitchFamily="2" charset="0"/>
              </a:rPr>
              <a:t>Jesus.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59370" y="578328"/>
            <a:ext cx="3045528" cy="4962897"/>
          </a:xfrm>
          <a:prstGeom prst="rect">
            <a:avLst/>
          </a:prstGeom>
          <a:solidFill>
            <a:srgbClr val="FFFF00">
              <a:alpha val="47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Spring</a:t>
            </a:r>
          </a:p>
          <a:p>
            <a:r>
              <a:rPr lang="en-GB" sz="1200" b="1" dirty="0" smtClean="0">
                <a:latin typeface="SassoonPrimaryInfant" pitchFamily="2" charset="0"/>
              </a:rPr>
              <a:t>What is it like to follow God?</a:t>
            </a:r>
          </a:p>
          <a:p>
            <a:endParaRPr lang="en-GB" sz="1050" dirty="0" smtClean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The </a:t>
            </a:r>
            <a:r>
              <a:rPr lang="en-GB" sz="1050" dirty="0">
                <a:latin typeface="SassoonPrimaryInfant" pitchFamily="2" charset="0"/>
              </a:rPr>
              <a:t>Old Testament tells the story of a particular group of people, the children of Israel known as the People of God — and their relationship with God.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The </a:t>
            </a:r>
            <a:r>
              <a:rPr lang="en-GB" sz="1050" dirty="0">
                <a:latin typeface="SassoonPrimaryInfant" pitchFamily="2" charset="0"/>
              </a:rPr>
              <a:t>People of God try to live in the way God wants, following his commands and worshipping him.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They </a:t>
            </a:r>
            <a:r>
              <a:rPr lang="en-GB" sz="1050" dirty="0">
                <a:latin typeface="SassoonPrimaryInfant" pitchFamily="2" charset="0"/>
              </a:rPr>
              <a:t>believe he promises to stay with them and Bible stories show how God keeps his promises.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200" b="1" dirty="0" smtClean="0">
                <a:latin typeface="SassoonPrimaryInfant" pitchFamily="2" charset="0"/>
              </a:rPr>
              <a:t>Why do Christians call the day Jesus died Good Friday?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 smtClean="0">
                <a:latin typeface="SassoonPrimaryInfant" pitchFamily="2" charset="0"/>
              </a:rPr>
              <a:t>Christians </a:t>
            </a:r>
            <a:r>
              <a:rPr lang="en-GB" sz="1050" dirty="0">
                <a:latin typeface="SassoonPrimaryInfant" pitchFamily="2" charset="0"/>
              </a:rPr>
              <a:t>see Holy Week as the culmination of Jesus’ earthly life, leading to his death and resurrection.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 The various events of Holy Week, such as the Last Supper, were important in showing the disciples what Jesus came to earth to do.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today trust that Jesus really did rise from the dead, and so is still alive today. </a:t>
            </a:r>
          </a:p>
          <a:p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Christians remember and celebrate Jesus’ last week, death and </a:t>
            </a:r>
            <a:r>
              <a:rPr lang="en-GB" sz="1050" dirty="0" smtClean="0">
                <a:latin typeface="SassoonPrimaryInfant" pitchFamily="2" charset="0"/>
              </a:rPr>
              <a:t>resurrection</a:t>
            </a:r>
            <a:endParaRPr lang="en-GB" sz="1050" dirty="0" smtClean="0">
              <a:latin typeface="SassoonPrimaryInfant" pitchFamily="2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222" y="837094"/>
            <a:ext cx="196947" cy="24389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053987" y="4969512"/>
            <a:ext cx="5858023" cy="1846659"/>
          </a:xfrm>
          <a:prstGeom prst="rect">
            <a:avLst/>
          </a:prstGeom>
          <a:solidFill>
            <a:srgbClr val="7030A0">
              <a:alpha val="26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SassoonPrimaryInfant" pitchFamily="2" charset="0"/>
              </a:rPr>
              <a:t>Summer</a:t>
            </a:r>
          </a:p>
          <a:p>
            <a:r>
              <a:rPr lang="en-GB" sz="1200" b="1" dirty="0" smtClean="0">
                <a:latin typeface="SassoonPrimaryInfant" pitchFamily="2" charset="0"/>
              </a:rPr>
              <a:t>What does it mean to be a Sikh in Britain today?</a:t>
            </a:r>
          </a:p>
          <a:p>
            <a:r>
              <a:rPr lang="en-GB" sz="1050" dirty="0" smtClean="0">
                <a:latin typeface="SassoonPrimaryInfant" pitchFamily="2" charset="0"/>
              </a:rPr>
              <a:t>That </a:t>
            </a:r>
            <a:r>
              <a:rPr lang="en-GB" sz="1050" dirty="0">
                <a:latin typeface="SassoonPrimaryInfant" pitchFamily="2" charset="0"/>
              </a:rPr>
              <a:t>the Moor </a:t>
            </a:r>
            <a:r>
              <a:rPr lang="en-GB" sz="1050" dirty="0" err="1">
                <a:latin typeface="SassoonPrimaryInfant" pitchFamily="2" charset="0"/>
              </a:rPr>
              <a:t>Mantar</a:t>
            </a:r>
            <a:r>
              <a:rPr lang="en-GB" sz="1050" dirty="0">
                <a:latin typeface="SassoonPrimaryInfant" pitchFamily="2" charset="0"/>
              </a:rPr>
              <a:t> is an important text for Sikhs and that it talks of one God, equality and service</a:t>
            </a:r>
            <a:r>
              <a:rPr lang="en-GB" sz="1050" dirty="0" smtClean="0">
                <a:latin typeface="SassoonPrimaryInfant" pitchFamily="2" charset="0"/>
              </a:rPr>
              <a:t>.</a:t>
            </a:r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About the life of Guru Nanak ( and other Gurus) and that service, human equality and dignity are important to Sikhs.  </a:t>
            </a:r>
          </a:p>
          <a:p>
            <a:r>
              <a:rPr lang="en-GB" sz="1050" dirty="0">
                <a:latin typeface="SassoonPrimaryInfant" pitchFamily="2" charset="0"/>
              </a:rPr>
              <a:t>About the Guru </a:t>
            </a:r>
            <a:r>
              <a:rPr lang="en-GB" sz="1050" dirty="0" err="1">
                <a:latin typeface="SassoonPrimaryInfant" pitchFamily="2" charset="0"/>
              </a:rPr>
              <a:t>Granth</a:t>
            </a:r>
            <a:r>
              <a:rPr lang="en-GB" sz="1050" dirty="0">
                <a:latin typeface="SassoonPrimaryInfant" pitchFamily="2" charset="0"/>
              </a:rPr>
              <a:t> Sahib – how it is treated and learnt from</a:t>
            </a:r>
            <a:r>
              <a:rPr lang="en-GB" sz="1050" dirty="0" smtClean="0">
                <a:latin typeface="SassoonPrimaryInfant" pitchFamily="2" charset="0"/>
              </a:rPr>
              <a:t>.</a:t>
            </a:r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About what matters most to the Sikh community – </a:t>
            </a:r>
            <a:r>
              <a:rPr lang="en-GB" sz="1050" dirty="0" err="1">
                <a:latin typeface="SassoonPrimaryInfant" pitchFamily="2" charset="0"/>
              </a:rPr>
              <a:t>Khalsa</a:t>
            </a:r>
            <a:r>
              <a:rPr lang="en-GB" sz="1050" dirty="0">
                <a:latin typeface="SassoonPrimaryInfant" pitchFamily="2" charset="0"/>
              </a:rPr>
              <a:t>, Sikh symbols, the five K’s, the </a:t>
            </a:r>
            <a:r>
              <a:rPr lang="en-GB" sz="1050" dirty="0" err="1">
                <a:latin typeface="SassoonPrimaryInfant" pitchFamily="2" charset="0"/>
              </a:rPr>
              <a:t>gurdwara</a:t>
            </a:r>
            <a:r>
              <a:rPr lang="en-GB" sz="1050" dirty="0">
                <a:latin typeface="SassoonPrimaryInfant" pitchFamily="2" charset="0"/>
              </a:rPr>
              <a:t>, </a:t>
            </a:r>
            <a:r>
              <a:rPr lang="en-GB" sz="1050" dirty="0" err="1">
                <a:latin typeface="SassoonPrimaryInfant" pitchFamily="2" charset="0"/>
              </a:rPr>
              <a:t>langar</a:t>
            </a:r>
            <a:r>
              <a:rPr lang="en-GB" sz="1050" dirty="0">
                <a:latin typeface="SassoonPrimaryInfant" pitchFamily="2" charset="0"/>
              </a:rPr>
              <a:t> and serving others</a:t>
            </a:r>
            <a:r>
              <a:rPr lang="en-GB" sz="1050" dirty="0" smtClean="0">
                <a:latin typeface="SassoonPrimaryInfant" pitchFamily="2" charset="0"/>
              </a:rPr>
              <a:t>.</a:t>
            </a:r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About key Sikh values:  remembering God; working hard and honestly; sharing with other people</a:t>
            </a:r>
            <a:r>
              <a:rPr lang="en-GB" sz="1050" dirty="0" smtClean="0">
                <a:latin typeface="SassoonPrimaryInfant" pitchFamily="2" charset="0"/>
              </a:rPr>
              <a:t>.</a:t>
            </a:r>
            <a:endParaRPr lang="en-GB" sz="1050" dirty="0">
              <a:latin typeface="SassoonPrimaryInfant" pitchFamily="2" charset="0"/>
            </a:endParaRPr>
          </a:p>
          <a:p>
            <a:r>
              <a:rPr lang="en-GB" sz="1050" dirty="0">
                <a:latin typeface="SassoonPrimaryInfant" pitchFamily="2" charset="0"/>
              </a:rPr>
              <a:t>About a significant Sikh festival.  E.g.  Vaisakhi or Guru Nanak’s birthday</a:t>
            </a:r>
            <a:r>
              <a:rPr lang="en-GB" sz="1050" dirty="0" smtClean="0">
                <a:latin typeface="SassoonPrimaryInfant" pitchFamily="2" charset="0"/>
              </a:rPr>
              <a:t>.</a:t>
            </a:r>
            <a:endParaRPr lang="en-GB" sz="1200" b="1" dirty="0">
              <a:latin typeface="SassoonPrimaryInfant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15844" y="3025142"/>
            <a:ext cx="195089" cy="2438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0893" y="471286"/>
            <a:ext cx="195089" cy="24386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7298" y="2703333"/>
            <a:ext cx="195089" cy="2438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13689" y="5104987"/>
            <a:ext cx="288811" cy="3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541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Cornelius, Julie</cp:lastModifiedBy>
  <cp:revision>18</cp:revision>
  <cp:lastPrinted>2020-04-24T08:29:08Z</cp:lastPrinted>
  <dcterms:created xsi:type="dcterms:W3CDTF">2020-04-22T09:31:51Z</dcterms:created>
  <dcterms:modified xsi:type="dcterms:W3CDTF">2020-04-24T08:29:10Z</dcterms:modified>
</cp:coreProperties>
</file>