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6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2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9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Left Arrow 6"/>
          <p:cNvSpPr/>
          <p:nvPr/>
        </p:nvSpPr>
        <p:spPr>
          <a:xfrm rot="19803118">
            <a:off x="7250687" y="905239"/>
            <a:ext cx="806267" cy="1993767"/>
          </a:xfrm>
          <a:prstGeom prst="curvedLeftArrow">
            <a:avLst>
              <a:gd name="adj1" fmla="val 25000"/>
              <a:gd name="adj2" fmla="val 49151"/>
              <a:gd name="adj3" fmla="val 28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30" y="632127"/>
            <a:ext cx="1213922" cy="1503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05154" y="2143461"/>
            <a:ext cx="180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Understanding 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689" y="2608532"/>
            <a:ext cx="997826" cy="9978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26555" y="3547899"/>
            <a:ext cx="328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Comparing beliefs and practices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406" y="2673664"/>
            <a:ext cx="399117" cy="456134"/>
          </a:xfrm>
          <a:prstGeom prst="rect">
            <a:avLst/>
          </a:prstGeom>
        </p:spPr>
      </p:pic>
      <p:pic>
        <p:nvPicPr>
          <p:cNvPr id="1026" name="Picture 2" descr="Rainbow Islam Symbol - My Evil Twin - Digital Art, Religi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093" y="2737888"/>
            <a:ext cx="322727" cy="32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3635" y="2747316"/>
            <a:ext cx="399757" cy="3997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34472" y="3162563"/>
            <a:ext cx="25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Non-Christian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faith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94537" y="55108"/>
            <a:ext cx="5479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RE Learning Journey 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Reception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5" name="Curved Down Arrow 24"/>
          <p:cNvSpPr/>
          <p:nvPr/>
        </p:nvSpPr>
        <p:spPr>
          <a:xfrm rot="19526281">
            <a:off x="3802958" y="1030581"/>
            <a:ext cx="1868661" cy="1097831"/>
          </a:xfrm>
          <a:prstGeom prst="curvedDownArrow">
            <a:avLst>
              <a:gd name="adj1" fmla="val 25000"/>
              <a:gd name="adj2" fmla="val 50000"/>
              <a:gd name="adj3" fmla="val 2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703" y="55108"/>
            <a:ext cx="2855492" cy="3400931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Autumn</a:t>
            </a:r>
            <a:r>
              <a:rPr lang="en-GB" sz="1400" b="1" u="sng" dirty="0" smtClean="0">
                <a:latin typeface="SassoonPrimaryInfant" pitchFamily="2" charset="0"/>
              </a:rPr>
              <a:t>  </a:t>
            </a:r>
            <a:endParaRPr lang="en-GB" sz="1400" b="1" u="sng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is the word God so important to Christians?</a:t>
            </a:r>
          </a:p>
          <a:p>
            <a:endParaRPr lang="en-GB" sz="110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The </a:t>
            </a:r>
            <a:r>
              <a:rPr lang="en-GB" sz="1050" dirty="0">
                <a:latin typeface="SassoonPrimaryInfant" pitchFamily="2" charset="0"/>
              </a:rPr>
              <a:t>word God is a name.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God is the creator of the universe.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God made our wonderful world and so we should look after it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200" b="1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 Christians perform nativity plays at Christmas?</a:t>
            </a:r>
          </a:p>
          <a:p>
            <a:endParaRPr lang="en-GB" sz="1200" b="1" dirty="0" smtClean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God came to Earth in human form as Jesus.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Jesus came to show that all people are precious and special to God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100" b="1" dirty="0" smtClean="0">
              <a:latin typeface="SassoonPrimaryInfant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50377" y="450282"/>
            <a:ext cx="3045528" cy="5301451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Spring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Being special: where do we belong?</a:t>
            </a:r>
          </a:p>
          <a:p>
            <a:endParaRPr lang="en-GB" sz="1200" b="1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Retell </a:t>
            </a:r>
            <a:r>
              <a:rPr lang="en-GB" sz="1050" dirty="0">
                <a:latin typeface="SassoonPrimaryInfant" pitchFamily="2" charset="0"/>
              </a:rPr>
              <a:t>religious stories, making connections with personal experiences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Share </a:t>
            </a:r>
            <a:r>
              <a:rPr lang="en-GB" sz="1050" dirty="0">
                <a:latin typeface="SassoonPrimaryInfant" pitchFamily="2" charset="0"/>
              </a:rPr>
              <a:t>and record occasions when things have happened in their lives that made them feel special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Recall </a:t>
            </a:r>
            <a:r>
              <a:rPr lang="en-GB" sz="1050" dirty="0">
                <a:latin typeface="SassoonPrimaryInfant" pitchFamily="2" charset="0"/>
              </a:rPr>
              <a:t>simply what happens at a traditional Christian infant baptism and dedication 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Recall </a:t>
            </a:r>
            <a:r>
              <a:rPr lang="en-GB" sz="1050" dirty="0">
                <a:latin typeface="SassoonPrimaryInfant" pitchFamily="2" charset="0"/>
              </a:rPr>
              <a:t>simply what happens when a baby is welcomed into a religion other than Christianity</a:t>
            </a:r>
          </a:p>
          <a:p>
            <a:endParaRPr lang="en-GB" sz="1200" b="1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 Christians put a cross in an Easter garden?</a:t>
            </a:r>
          </a:p>
          <a:p>
            <a:endParaRPr lang="en-GB" sz="1200" b="1" dirty="0" smtClean="0">
              <a:latin typeface="SassoonPrimaryInfant" pitchFamily="2" charset="0"/>
            </a:endParaRPr>
          </a:p>
          <a:p>
            <a:r>
              <a:rPr lang="en-GB" sz="1100" dirty="0">
                <a:latin typeface="SassoonPrimaryInfant" pitchFamily="2" charset="0"/>
              </a:rPr>
              <a:t>Easter is very important in the ‘big story’ of the Bible. </a:t>
            </a:r>
          </a:p>
          <a:p>
            <a:endParaRPr lang="en-GB" sz="1100" dirty="0">
              <a:latin typeface="SassoonPrimaryInfant" pitchFamily="2" charset="0"/>
            </a:endParaRPr>
          </a:p>
          <a:p>
            <a:r>
              <a:rPr lang="en-GB" sz="1100" dirty="0">
                <a:latin typeface="SassoonPrimaryInfant" pitchFamily="2" charset="0"/>
              </a:rPr>
              <a:t>Jesus showed that he was willing to forgive all people, even for putting him on the cross.</a:t>
            </a:r>
          </a:p>
          <a:p>
            <a:endParaRPr lang="en-GB" sz="1100" dirty="0">
              <a:latin typeface="SassoonPrimaryInfant" pitchFamily="2" charset="0"/>
            </a:endParaRPr>
          </a:p>
          <a:p>
            <a:r>
              <a:rPr lang="en-GB" sz="1100" dirty="0">
                <a:latin typeface="SassoonPrimaryInfant" pitchFamily="2" charset="0"/>
              </a:rPr>
              <a:t>Christians believe Jesus builds a bridge between God and humans. </a:t>
            </a:r>
          </a:p>
          <a:p>
            <a:endParaRPr lang="en-GB" sz="1100" dirty="0">
              <a:latin typeface="SassoonPrimaryInfant" pitchFamily="2" charset="0"/>
            </a:endParaRPr>
          </a:p>
          <a:p>
            <a:r>
              <a:rPr lang="en-GB" sz="1100" dirty="0">
                <a:latin typeface="SassoonPrimaryInfant" pitchFamily="2" charset="0"/>
              </a:rPr>
              <a:t>Christians believe Jesus rose from the dead, giving people hope of a new life.</a:t>
            </a:r>
          </a:p>
          <a:p>
            <a:endParaRPr lang="en-GB" sz="1200" b="1" dirty="0" smtClean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5392" y="3871064"/>
            <a:ext cx="4375419" cy="2862322"/>
          </a:xfrm>
          <a:prstGeom prst="rect">
            <a:avLst/>
          </a:prstGeom>
          <a:solidFill>
            <a:srgbClr val="7030A0">
              <a:alpha val="26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Summer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Which places are special and why?</a:t>
            </a:r>
          </a:p>
          <a:p>
            <a:r>
              <a:rPr lang="en-GB" sz="1000" dirty="0" smtClean="0">
                <a:latin typeface="SassoonPrimaryInfant" pitchFamily="2" charset="0"/>
              </a:rPr>
              <a:t>Talk </a:t>
            </a:r>
            <a:r>
              <a:rPr lang="en-GB" sz="1000" dirty="0">
                <a:latin typeface="SassoonPrimaryInfant" pitchFamily="2" charset="0"/>
              </a:rPr>
              <a:t>about somewhere that is special to themselves, saying why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Recognise </a:t>
            </a:r>
            <a:r>
              <a:rPr lang="en-GB" sz="1000" dirty="0">
                <a:latin typeface="SassoonPrimaryInfant" pitchFamily="2" charset="0"/>
              </a:rPr>
              <a:t>that some religious people have places which have special meaning for them 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Talk </a:t>
            </a:r>
            <a:r>
              <a:rPr lang="en-GB" sz="1000" dirty="0">
                <a:latin typeface="SassoonPrimaryInfant" pitchFamily="2" charset="0"/>
              </a:rPr>
              <a:t>about the things that are special and valued in a place of worship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Identify </a:t>
            </a:r>
            <a:r>
              <a:rPr lang="en-GB" sz="1000" dirty="0">
                <a:latin typeface="SassoonPrimaryInfant" pitchFamily="2" charset="0"/>
              </a:rPr>
              <a:t>some significant features of sacred places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Recognise </a:t>
            </a:r>
            <a:r>
              <a:rPr lang="en-GB" sz="1000" dirty="0">
                <a:latin typeface="SassoonPrimaryInfant" pitchFamily="2" charset="0"/>
              </a:rPr>
              <a:t>a place of worship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Get </a:t>
            </a:r>
            <a:r>
              <a:rPr lang="en-GB" sz="1000" dirty="0">
                <a:latin typeface="SassoonPrimaryInfant" pitchFamily="2" charset="0"/>
              </a:rPr>
              <a:t>to know and use appropriate words to talk about their thoughts and feelings when visiting a church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Express </a:t>
            </a:r>
            <a:r>
              <a:rPr lang="en-GB" sz="1000" dirty="0">
                <a:latin typeface="SassoonPrimaryInfant" pitchFamily="2" charset="0"/>
              </a:rPr>
              <a:t>a personal response to the natural world. </a:t>
            </a:r>
            <a:endParaRPr lang="en-GB" sz="1100" b="1" dirty="0" smtClean="0"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5683" y="3347229"/>
            <a:ext cx="195089" cy="243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6186" y="543292"/>
            <a:ext cx="195089" cy="243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7974" y="2222765"/>
            <a:ext cx="195089" cy="24386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0933" y="487421"/>
            <a:ext cx="289411" cy="2894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9659" y="4050961"/>
            <a:ext cx="286537" cy="2865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53634" y="4575341"/>
            <a:ext cx="4103187" cy="227754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1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SassoonPrimaryInfant" pitchFamily="2" charset="0"/>
              </a:rPr>
              <a:t>Which stories are special and why?</a:t>
            </a:r>
          </a:p>
          <a:p>
            <a:r>
              <a:rPr lang="en-GB" sz="1000" dirty="0" smtClean="0">
                <a:latin typeface="SassoonPrimaryInfant" pitchFamily="2" charset="0"/>
              </a:rPr>
              <a:t>Talk </a:t>
            </a:r>
            <a:r>
              <a:rPr lang="en-GB" sz="1000" dirty="0">
                <a:latin typeface="SassoonPrimaryInfant" pitchFamily="2" charset="0"/>
              </a:rPr>
              <a:t>about some religious stories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Recognise </a:t>
            </a:r>
            <a:r>
              <a:rPr lang="en-GB" sz="1000" dirty="0">
                <a:latin typeface="SassoonPrimaryInfant" pitchFamily="2" charset="0"/>
              </a:rPr>
              <a:t>some religious vocabulary, e.g. about God 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Identify </a:t>
            </a:r>
            <a:r>
              <a:rPr lang="en-GB" sz="1000" dirty="0">
                <a:latin typeface="SassoonPrimaryInfant" pitchFamily="2" charset="0"/>
              </a:rPr>
              <a:t>some of their own feelings in the stories they hear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Identify </a:t>
            </a:r>
            <a:r>
              <a:rPr lang="en-GB" sz="1000" dirty="0">
                <a:latin typeface="SassoonPrimaryInfant" pitchFamily="2" charset="0"/>
              </a:rPr>
              <a:t>a sacred text e.g. Bible, Qur’an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Talk </a:t>
            </a:r>
            <a:r>
              <a:rPr lang="en-GB" sz="1000" dirty="0">
                <a:latin typeface="SassoonPrimaryInfant" pitchFamily="2" charset="0"/>
              </a:rPr>
              <a:t>about what Jesus teaches about keeping promises and say why keeping promises is a good thing to do 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Talk </a:t>
            </a:r>
            <a:r>
              <a:rPr lang="en-GB" sz="1000" dirty="0">
                <a:latin typeface="SassoonPrimaryInfant" pitchFamily="2" charset="0"/>
              </a:rPr>
              <a:t>about what Jesus teaches about saying ‘thank you’, and why it is good to thank and be thanked.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9209" y="4648795"/>
            <a:ext cx="286537" cy="286537"/>
          </a:xfrm>
          <a:prstGeom prst="rect">
            <a:avLst/>
          </a:prstGeom>
        </p:spPr>
      </p:pic>
      <p:sp>
        <p:nvSpPr>
          <p:cNvPr id="23" name="Curved Left Arrow 22"/>
          <p:cNvSpPr/>
          <p:nvPr/>
        </p:nvSpPr>
        <p:spPr>
          <a:xfrm rot="6242658">
            <a:off x="5355294" y="2858041"/>
            <a:ext cx="770547" cy="2420509"/>
          </a:xfrm>
          <a:prstGeom prst="curvedLeftArrow">
            <a:avLst>
              <a:gd name="adj1" fmla="val 25000"/>
              <a:gd name="adj2" fmla="val 50000"/>
              <a:gd name="adj3" fmla="val 34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396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Cornelius, Julie</cp:lastModifiedBy>
  <cp:revision>22</cp:revision>
  <cp:lastPrinted>2020-04-24T08:12:30Z</cp:lastPrinted>
  <dcterms:created xsi:type="dcterms:W3CDTF">2020-04-22T09:31:51Z</dcterms:created>
  <dcterms:modified xsi:type="dcterms:W3CDTF">2020-04-24T08:12:47Z</dcterms:modified>
</cp:coreProperties>
</file>