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D9C7"/>
    <a:srgbClr val="FCFD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309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4AA832-BC18-4791-861D-903BDB92841B}"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en-US"/>
        </a:p>
      </dgm:t>
    </dgm:pt>
    <dgm:pt modelId="{25CF4AB9-ADEA-4E7F-BB29-23586E3590CF}">
      <dgm:prSet phldrT="[Text]" custT="1"/>
      <dgm:spPr/>
      <dgm:t>
        <a:bodyPr/>
        <a:lstStyle/>
        <a:p>
          <a:r>
            <a:rPr lang="en-GB" sz="1600" b="1" dirty="0" smtClean="0"/>
            <a:t>Health &amp; Wellbeing</a:t>
          </a:r>
          <a:endParaRPr lang="en-US" sz="1600" dirty="0"/>
        </a:p>
      </dgm:t>
    </dgm:pt>
    <dgm:pt modelId="{11ED61F8-8841-4191-BBAD-69B84D391DF7}" type="parTrans" cxnId="{40D226F5-9188-4267-866C-F24804971AE0}">
      <dgm:prSet/>
      <dgm:spPr/>
      <dgm:t>
        <a:bodyPr/>
        <a:lstStyle/>
        <a:p>
          <a:endParaRPr lang="en-US" sz="1000"/>
        </a:p>
      </dgm:t>
    </dgm:pt>
    <dgm:pt modelId="{C1BF055A-0900-44C2-BA08-79219D326944}" type="sibTrans" cxnId="{40D226F5-9188-4267-866C-F24804971AE0}">
      <dgm:prSet/>
      <dgm:spPr/>
      <dgm:t>
        <a:bodyPr/>
        <a:lstStyle/>
        <a:p>
          <a:endParaRPr lang="en-US" sz="1000"/>
        </a:p>
      </dgm:t>
    </dgm:pt>
    <dgm:pt modelId="{53F1F1B6-2616-43E7-B7D4-2C60521091DB}">
      <dgm:prSet phldrT="[Text]" custT="1"/>
      <dgm:spPr/>
      <dgm:t>
        <a:bodyPr/>
        <a:lstStyle/>
        <a:p>
          <a:r>
            <a:rPr lang="en-GB" sz="1600" b="1" dirty="0" smtClean="0"/>
            <a:t>Relationships</a:t>
          </a:r>
          <a:endParaRPr lang="en-US" sz="1600" dirty="0"/>
        </a:p>
      </dgm:t>
    </dgm:pt>
    <dgm:pt modelId="{FDC571F8-9DE4-4648-B1CA-2B4B964BED28}" type="parTrans" cxnId="{ADB9E1BF-541B-410B-AB59-F146A3851277}">
      <dgm:prSet/>
      <dgm:spPr/>
      <dgm:t>
        <a:bodyPr/>
        <a:lstStyle/>
        <a:p>
          <a:endParaRPr lang="en-US" sz="1000"/>
        </a:p>
      </dgm:t>
    </dgm:pt>
    <dgm:pt modelId="{FF56FCBD-E4E6-4D33-BB28-1305F3FBFB43}" type="sibTrans" cxnId="{ADB9E1BF-541B-410B-AB59-F146A3851277}">
      <dgm:prSet/>
      <dgm:spPr/>
      <dgm:t>
        <a:bodyPr/>
        <a:lstStyle/>
        <a:p>
          <a:endParaRPr lang="en-US" sz="1000"/>
        </a:p>
      </dgm:t>
    </dgm:pt>
    <dgm:pt modelId="{9D6F9C7F-560E-4416-812F-361D356F7CC3}">
      <dgm:prSet phldrT="[Text]" custT="1"/>
      <dgm:spPr/>
      <dgm:t>
        <a:bodyPr/>
        <a:lstStyle/>
        <a:p>
          <a:r>
            <a:rPr lang="en-GB" sz="1600" b="1" dirty="0" smtClean="0"/>
            <a:t>Living in the Wider World </a:t>
          </a:r>
          <a:endParaRPr lang="en-US" sz="1600" dirty="0"/>
        </a:p>
      </dgm:t>
    </dgm:pt>
    <dgm:pt modelId="{636BEEE4-C6C2-4F58-9E21-9AA137F97A15}" type="parTrans" cxnId="{9C67C78C-0608-4261-9326-D6F0FD59ADD1}">
      <dgm:prSet/>
      <dgm:spPr/>
      <dgm:t>
        <a:bodyPr/>
        <a:lstStyle/>
        <a:p>
          <a:endParaRPr lang="en-US" sz="1000"/>
        </a:p>
      </dgm:t>
    </dgm:pt>
    <dgm:pt modelId="{3F260D82-2B7B-4958-B569-674183A82309}" type="sibTrans" cxnId="{9C67C78C-0608-4261-9326-D6F0FD59ADD1}">
      <dgm:prSet/>
      <dgm:spPr/>
      <dgm:t>
        <a:bodyPr/>
        <a:lstStyle/>
        <a:p>
          <a:endParaRPr lang="en-US" sz="1000"/>
        </a:p>
      </dgm:t>
    </dgm:pt>
    <dgm:pt modelId="{2370B2D5-3AF5-4662-BA12-0A8DD6B93E43}" type="pres">
      <dgm:prSet presAssocID="{9A4AA832-BC18-4791-861D-903BDB92841B}" presName="Name0" presStyleCnt="0">
        <dgm:presLayoutVars>
          <dgm:chMax val="7"/>
          <dgm:chPref val="7"/>
          <dgm:dir/>
          <dgm:animLvl val="lvl"/>
        </dgm:presLayoutVars>
      </dgm:prSet>
      <dgm:spPr/>
      <dgm:t>
        <a:bodyPr/>
        <a:lstStyle/>
        <a:p>
          <a:endParaRPr lang="en-GB"/>
        </a:p>
      </dgm:t>
    </dgm:pt>
    <dgm:pt modelId="{62D11B0E-8B5B-4FB2-A56D-F4A09F4AD3DA}" type="pres">
      <dgm:prSet presAssocID="{25CF4AB9-ADEA-4E7F-BB29-23586E3590CF}" presName="Accent1" presStyleCnt="0"/>
      <dgm:spPr/>
    </dgm:pt>
    <dgm:pt modelId="{C7B962CC-AA6E-47E3-B8C1-A178DE4C5F64}" type="pres">
      <dgm:prSet presAssocID="{25CF4AB9-ADEA-4E7F-BB29-23586E3590CF}" presName="Accent" presStyleLbl="node1" presStyleIdx="0" presStyleCnt="3" custScaleY="157283" custLinFactNeighborX="-21305" custLinFactNeighborY="7050"/>
      <dgm:spPr>
        <a:solidFill>
          <a:srgbClr val="FFC000"/>
        </a:solidFill>
      </dgm:spPr>
    </dgm:pt>
    <dgm:pt modelId="{4DCF305A-EDFA-476F-ACF5-2869377BCF8B}" type="pres">
      <dgm:prSet presAssocID="{25CF4AB9-ADEA-4E7F-BB29-23586E3590CF}" presName="Parent1" presStyleLbl="revTx" presStyleIdx="0" presStyleCnt="3" custAng="0" custLinFactNeighborX="-34619" custLinFactNeighborY="-50068">
        <dgm:presLayoutVars>
          <dgm:chMax val="1"/>
          <dgm:chPref val="1"/>
          <dgm:bulletEnabled val="1"/>
        </dgm:presLayoutVars>
      </dgm:prSet>
      <dgm:spPr/>
      <dgm:t>
        <a:bodyPr/>
        <a:lstStyle/>
        <a:p>
          <a:endParaRPr lang="en-US"/>
        </a:p>
      </dgm:t>
    </dgm:pt>
    <dgm:pt modelId="{FC15AEE9-7000-4332-8E71-510BACFF3128}" type="pres">
      <dgm:prSet presAssocID="{53F1F1B6-2616-43E7-B7D4-2C60521091DB}" presName="Accent2" presStyleCnt="0"/>
      <dgm:spPr/>
    </dgm:pt>
    <dgm:pt modelId="{FA80B75D-A106-40B9-B703-CE59CF6A1CC5}" type="pres">
      <dgm:prSet presAssocID="{53F1F1B6-2616-43E7-B7D4-2C60521091DB}" presName="Accent" presStyleLbl="node1" presStyleIdx="1" presStyleCnt="3" custScaleY="147604" custLinFactNeighborX="-4535" custLinFactNeighborY="18103"/>
      <dgm:spPr>
        <a:solidFill>
          <a:schemeClr val="bg2">
            <a:lumMod val="75000"/>
          </a:schemeClr>
        </a:solidFill>
      </dgm:spPr>
    </dgm:pt>
    <dgm:pt modelId="{80486044-6945-4676-A91F-E606D9740A83}" type="pres">
      <dgm:prSet presAssocID="{53F1F1B6-2616-43E7-B7D4-2C60521091DB}" presName="Parent2" presStyleLbl="revTx" presStyleIdx="1" presStyleCnt="3" custScaleX="139644" custLinFactNeighborX="-25111" custLinFactNeighborY="36064">
        <dgm:presLayoutVars>
          <dgm:chMax val="1"/>
          <dgm:chPref val="1"/>
          <dgm:bulletEnabled val="1"/>
        </dgm:presLayoutVars>
      </dgm:prSet>
      <dgm:spPr/>
      <dgm:t>
        <a:bodyPr/>
        <a:lstStyle/>
        <a:p>
          <a:endParaRPr lang="en-US"/>
        </a:p>
      </dgm:t>
    </dgm:pt>
    <dgm:pt modelId="{6302C2E1-A560-4A49-9A43-9CAB5FCEA67E}" type="pres">
      <dgm:prSet presAssocID="{9D6F9C7F-560E-4416-812F-361D356F7CC3}" presName="Accent3" presStyleCnt="0"/>
      <dgm:spPr/>
    </dgm:pt>
    <dgm:pt modelId="{861DCB25-01E4-449B-A3A9-B827FB7F0E6F}" type="pres">
      <dgm:prSet presAssocID="{9D6F9C7F-560E-4416-812F-361D356F7CC3}" presName="Accent" presStyleLbl="node1" presStyleIdx="2" presStyleCnt="3" custScaleY="141789" custLinFactNeighborX="-11019" custLinFactNeighborY="38993"/>
      <dgm:spPr>
        <a:solidFill>
          <a:schemeClr val="accent2">
            <a:lumMod val="75000"/>
          </a:schemeClr>
        </a:solidFill>
      </dgm:spPr>
    </dgm:pt>
    <dgm:pt modelId="{D35177F1-5E04-49C9-879A-37FEB9F9ECCC}" type="pres">
      <dgm:prSet presAssocID="{9D6F9C7F-560E-4416-812F-361D356F7CC3}" presName="Parent3" presStyleLbl="revTx" presStyleIdx="2" presStyleCnt="3" custLinFactY="20023" custLinFactNeighborX="-21406" custLinFactNeighborY="100000">
        <dgm:presLayoutVars>
          <dgm:chMax val="1"/>
          <dgm:chPref val="1"/>
          <dgm:bulletEnabled val="1"/>
        </dgm:presLayoutVars>
      </dgm:prSet>
      <dgm:spPr/>
      <dgm:t>
        <a:bodyPr/>
        <a:lstStyle/>
        <a:p>
          <a:endParaRPr lang="en-US"/>
        </a:p>
      </dgm:t>
    </dgm:pt>
  </dgm:ptLst>
  <dgm:cxnLst>
    <dgm:cxn modelId="{40D226F5-9188-4267-866C-F24804971AE0}" srcId="{9A4AA832-BC18-4791-861D-903BDB92841B}" destId="{25CF4AB9-ADEA-4E7F-BB29-23586E3590CF}" srcOrd="0" destOrd="0" parTransId="{11ED61F8-8841-4191-BBAD-69B84D391DF7}" sibTransId="{C1BF055A-0900-44C2-BA08-79219D326944}"/>
    <dgm:cxn modelId="{6CA90D26-6861-4904-A11D-36683FDF5DA7}" type="presOf" srcId="{9A4AA832-BC18-4791-861D-903BDB92841B}" destId="{2370B2D5-3AF5-4662-BA12-0A8DD6B93E43}" srcOrd="0" destOrd="0" presId="urn:microsoft.com/office/officeart/2009/layout/CircleArrowProcess"/>
    <dgm:cxn modelId="{A97F26AA-6F92-4886-9522-E8A612DB1115}" type="presOf" srcId="{53F1F1B6-2616-43E7-B7D4-2C60521091DB}" destId="{80486044-6945-4676-A91F-E606D9740A83}" srcOrd="0" destOrd="0" presId="urn:microsoft.com/office/officeart/2009/layout/CircleArrowProcess"/>
    <dgm:cxn modelId="{ADB9E1BF-541B-410B-AB59-F146A3851277}" srcId="{9A4AA832-BC18-4791-861D-903BDB92841B}" destId="{53F1F1B6-2616-43E7-B7D4-2C60521091DB}" srcOrd="1" destOrd="0" parTransId="{FDC571F8-9DE4-4648-B1CA-2B4B964BED28}" sibTransId="{FF56FCBD-E4E6-4D33-BB28-1305F3FBFB43}"/>
    <dgm:cxn modelId="{7B0152CF-15C8-4A04-B48F-D8E2B8B70348}" type="presOf" srcId="{25CF4AB9-ADEA-4E7F-BB29-23586E3590CF}" destId="{4DCF305A-EDFA-476F-ACF5-2869377BCF8B}" srcOrd="0" destOrd="0" presId="urn:microsoft.com/office/officeart/2009/layout/CircleArrowProcess"/>
    <dgm:cxn modelId="{87A6D0D8-103C-4E7B-ABB0-E5D6FCED327D}" type="presOf" srcId="{9D6F9C7F-560E-4416-812F-361D356F7CC3}" destId="{D35177F1-5E04-49C9-879A-37FEB9F9ECCC}" srcOrd="0" destOrd="0" presId="urn:microsoft.com/office/officeart/2009/layout/CircleArrowProcess"/>
    <dgm:cxn modelId="{9C67C78C-0608-4261-9326-D6F0FD59ADD1}" srcId="{9A4AA832-BC18-4791-861D-903BDB92841B}" destId="{9D6F9C7F-560E-4416-812F-361D356F7CC3}" srcOrd="2" destOrd="0" parTransId="{636BEEE4-C6C2-4F58-9E21-9AA137F97A15}" sibTransId="{3F260D82-2B7B-4958-B569-674183A82309}"/>
    <dgm:cxn modelId="{1AE2F1CC-9EFF-4CAB-AA64-BEBDC14489C9}" type="presParOf" srcId="{2370B2D5-3AF5-4662-BA12-0A8DD6B93E43}" destId="{62D11B0E-8B5B-4FB2-A56D-F4A09F4AD3DA}" srcOrd="0" destOrd="0" presId="urn:microsoft.com/office/officeart/2009/layout/CircleArrowProcess"/>
    <dgm:cxn modelId="{9B57A66B-CFA1-4D3A-A139-03D529AB0906}" type="presParOf" srcId="{62D11B0E-8B5B-4FB2-A56D-F4A09F4AD3DA}" destId="{C7B962CC-AA6E-47E3-B8C1-A178DE4C5F64}" srcOrd="0" destOrd="0" presId="urn:microsoft.com/office/officeart/2009/layout/CircleArrowProcess"/>
    <dgm:cxn modelId="{1953163A-7074-4863-8D84-08016C6BCE50}" type="presParOf" srcId="{2370B2D5-3AF5-4662-BA12-0A8DD6B93E43}" destId="{4DCF305A-EDFA-476F-ACF5-2869377BCF8B}" srcOrd="1" destOrd="0" presId="urn:microsoft.com/office/officeart/2009/layout/CircleArrowProcess"/>
    <dgm:cxn modelId="{2E981EA3-6790-4C26-853A-8F1969C40F12}" type="presParOf" srcId="{2370B2D5-3AF5-4662-BA12-0A8DD6B93E43}" destId="{FC15AEE9-7000-4332-8E71-510BACFF3128}" srcOrd="2" destOrd="0" presId="urn:microsoft.com/office/officeart/2009/layout/CircleArrowProcess"/>
    <dgm:cxn modelId="{E5E7B1CB-FAE8-4F09-8CEA-1EFBED088E45}" type="presParOf" srcId="{FC15AEE9-7000-4332-8E71-510BACFF3128}" destId="{FA80B75D-A106-40B9-B703-CE59CF6A1CC5}" srcOrd="0" destOrd="0" presId="urn:microsoft.com/office/officeart/2009/layout/CircleArrowProcess"/>
    <dgm:cxn modelId="{5BDA6A02-369A-4D14-B57B-F9263F56B5D2}" type="presParOf" srcId="{2370B2D5-3AF5-4662-BA12-0A8DD6B93E43}" destId="{80486044-6945-4676-A91F-E606D9740A83}" srcOrd="3" destOrd="0" presId="urn:microsoft.com/office/officeart/2009/layout/CircleArrowProcess"/>
    <dgm:cxn modelId="{362970BF-303A-4CBF-85BA-AE57230B27AB}" type="presParOf" srcId="{2370B2D5-3AF5-4662-BA12-0A8DD6B93E43}" destId="{6302C2E1-A560-4A49-9A43-9CAB5FCEA67E}" srcOrd="4" destOrd="0" presId="urn:microsoft.com/office/officeart/2009/layout/CircleArrowProcess"/>
    <dgm:cxn modelId="{BAD30682-3881-4820-B750-87BD7371290C}" type="presParOf" srcId="{6302C2E1-A560-4A49-9A43-9CAB5FCEA67E}" destId="{861DCB25-01E4-449B-A3A9-B827FB7F0E6F}" srcOrd="0" destOrd="0" presId="urn:microsoft.com/office/officeart/2009/layout/CircleArrowProcess"/>
    <dgm:cxn modelId="{113CA718-1A6E-48B7-9E90-D94DEA90B9F3}" type="presParOf" srcId="{2370B2D5-3AF5-4662-BA12-0A8DD6B93E43}" destId="{D35177F1-5E04-49C9-879A-37FEB9F9ECCC}"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B962CC-AA6E-47E3-B8C1-A178DE4C5F64}">
      <dsp:nvSpPr>
        <dsp:cNvPr id="0" name=""/>
        <dsp:cNvSpPr/>
      </dsp:nvSpPr>
      <dsp:spPr>
        <a:xfrm>
          <a:off x="1154549" y="429879"/>
          <a:ext cx="3164966" cy="4978712"/>
        </a:xfrm>
        <a:prstGeom prst="circularArrow">
          <a:avLst>
            <a:gd name="adj1" fmla="val 10980"/>
            <a:gd name="adj2" fmla="val 1142322"/>
            <a:gd name="adj3" fmla="val 4500000"/>
            <a:gd name="adj4" fmla="val 10800000"/>
            <a:gd name="adj5" fmla="val 12500"/>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CF305A-EDFA-476F-ACF5-2869377BCF8B}">
      <dsp:nvSpPr>
        <dsp:cNvPr id="0" name=""/>
        <dsp:cNvSpPr/>
      </dsp:nvSpPr>
      <dsp:spPr>
        <a:xfrm>
          <a:off x="1919559" y="1815999"/>
          <a:ext cx="1758711" cy="879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b="1" kern="1200" dirty="0" smtClean="0"/>
            <a:t>Health &amp; Wellbeing</a:t>
          </a:r>
          <a:endParaRPr lang="en-US" sz="1600" kern="1200" dirty="0"/>
        </a:p>
      </dsp:txBody>
      <dsp:txXfrm>
        <a:off x="1919559" y="1815999"/>
        <a:ext cx="1758711" cy="879145"/>
      </dsp:txXfrm>
    </dsp:sp>
    <dsp:sp modelId="{FA80B75D-A106-40B9-B703-CE59CF6A1CC5}">
      <dsp:nvSpPr>
        <dsp:cNvPr id="0" name=""/>
        <dsp:cNvSpPr/>
      </dsp:nvSpPr>
      <dsp:spPr>
        <a:xfrm>
          <a:off x="806256" y="2751733"/>
          <a:ext cx="3164966" cy="4672328"/>
        </a:xfrm>
        <a:prstGeom prst="leftCircularArrow">
          <a:avLst>
            <a:gd name="adj1" fmla="val 10980"/>
            <a:gd name="adj2" fmla="val 1142322"/>
            <a:gd name="adj3" fmla="val 6300000"/>
            <a:gd name="adj4" fmla="val 18900000"/>
            <a:gd name="adj5" fmla="val 12500"/>
          </a:avLst>
        </a:prstGeom>
        <a:solidFill>
          <a:schemeClr val="bg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486044-6945-4676-A91F-E606D9740A83}">
      <dsp:nvSpPr>
        <dsp:cNvPr id="0" name=""/>
        <dsp:cNvSpPr/>
      </dsp:nvSpPr>
      <dsp:spPr>
        <a:xfrm>
          <a:off x="862673" y="4402530"/>
          <a:ext cx="2455934" cy="879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b="1" kern="1200" dirty="0" smtClean="0"/>
            <a:t>Relationships</a:t>
          </a:r>
          <a:endParaRPr lang="en-US" sz="1600" kern="1200" dirty="0"/>
        </a:p>
      </dsp:txBody>
      <dsp:txXfrm>
        <a:off x="862673" y="4402530"/>
        <a:ext cx="2455934" cy="879145"/>
      </dsp:txXfrm>
    </dsp:sp>
    <dsp:sp modelId="{861DCB25-01E4-449B-A3A9-B827FB7F0E6F}">
      <dsp:nvSpPr>
        <dsp:cNvPr id="0" name=""/>
        <dsp:cNvSpPr/>
      </dsp:nvSpPr>
      <dsp:spPr>
        <a:xfrm>
          <a:off x="1754479" y="5460897"/>
          <a:ext cx="2719197" cy="3857067"/>
        </a:xfrm>
        <a:prstGeom prst="blockArc">
          <a:avLst>
            <a:gd name="adj1" fmla="val 13500000"/>
            <a:gd name="adj2" fmla="val 10800000"/>
            <a:gd name="adj3" fmla="val 1274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5177F1-5E04-49C9-879A-37FEB9F9ECCC}">
      <dsp:nvSpPr>
        <dsp:cNvPr id="0" name=""/>
        <dsp:cNvSpPr/>
      </dsp:nvSpPr>
      <dsp:spPr>
        <a:xfrm>
          <a:off x="2156098" y="6972588"/>
          <a:ext cx="1758711" cy="879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b="1" kern="1200" dirty="0" smtClean="0"/>
            <a:t>Living in the Wider World </a:t>
          </a:r>
          <a:endParaRPr lang="en-US" sz="1600" kern="1200" dirty="0"/>
        </a:p>
      </dsp:txBody>
      <dsp:txXfrm>
        <a:off x="2156098" y="6972588"/>
        <a:ext cx="1758711" cy="879145"/>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FD5C3E-69EA-44B6-BE9C-F0F5E3E68430}" type="datetimeFigureOut">
              <a:rPr lang="en-GB" smtClean="0"/>
              <a:t>03/02/2020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B655BD-5174-4061-8F4A-022A6181376F}" type="slidenum">
              <a:rPr lang="en-GB" smtClean="0"/>
              <a:t>‹#›</a:t>
            </a:fld>
            <a:endParaRPr lang="en-GB"/>
          </a:p>
        </p:txBody>
      </p:sp>
    </p:spTree>
    <p:extLst>
      <p:ext uri="{BB962C8B-B14F-4D97-AF65-F5344CB8AC3E}">
        <p14:creationId xmlns:p14="http://schemas.microsoft.com/office/powerpoint/2010/main" val="4143440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FD5C3E-69EA-44B6-BE9C-F0F5E3E68430}" type="datetimeFigureOut">
              <a:rPr lang="en-GB" smtClean="0"/>
              <a:t>03/02/2020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B655BD-5174-4061-8F4A-022A6181376F}" type="slidenum">
              <a:rPr lang="en-GB" smtClean="0"/>
              <a:t>‹#›</a:t>
            </a:fld>
            <a:endParaRPr lang="en-GB"/>
          </a:p>
        </p:txBody>
      </p:sp>
    </p:spTree>
    <p:extLst>
      <p:ext uri="{BB962C8B-B14F-4D97-AF65-F5344CB8AC3E}">
        <p14:creationId xmlns:p14="http://schemas.microsoft.com/office/powerpoint/2010/main" val="4141440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FD5C3E-69EA-44B6-BE9C-F0F5E3E68430}" type="datetimeFigureOut">
              <a:rPr lang="en-GB" smtClean="0"/>
              <a:t>03/02/2020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B655BD-5174-4061-8F4A-022A6181376F}" type="slidenum">
              <a:rPr lang="en-GB" smtClean="0"/>
              <a:t>‹#›</a:t>
            </a:fld>
            <a:endParaRPr lang="en-GB"/>
          </a:p>
        </p:txBody>
      </p:sp>
    </p:spTree>
    <p:extLst>
      <p:ext uri="{BB962C8B-B14F-4D97-AF65-F5344CB8AC3E}">
        <p14:creationId xmlns:p14="http://schemas.microsoft.com/office/powerpoint/2010/main" val="2431147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FD5C3E-69EA-44B6-BE9C-F0F5E3E68430}" type="datetimeFigureOut">
              <a:rPr lang="en-GB" smtClean="0"/>
              <a:t>03/02/2020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B655BD-5174-4061-8F4A-022A6181376F}" type="slidenum">
              <a:rPr lang="en-GB" smtClean="0"/>
              <a:t>‹#›</a:t>
            </a:fld>
            <a:endParaRPr lang="en-GB"/>
          </a:p>
        </p:txBody>
      </p:sp>
    </p:spTree>
    <p:extLst>
      <p:ext uri="{BB962C8B-B14F-4D97-AF65-F5344CB8AC3E}">
        <p14:creationId xmlns:p14="http://schemas.microsoft.com/office/powerpoint/2010/main" val="1810442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FFD5C3E-69EA-44B6-BE9C-F0F5E3E68430}" type="datetimeFigureOut">
              <a:rPr lang="en-GB" smtClean="0"/>
              <a:t>03/02/2020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B655BD-5174-4061-8F4A-022A6181376F}" type="slidenum">
              <a:rPr lang="en-GB" smtClean="0"/>
              <a:t>‹#›</a:t>
            </a:fld>
            <a:endParaRPr lang="en-GB"/>
          </a:p>
        </p:txBody>
      </p:sp>
    </p:spTree>
    <p:extLst>
      <p:ext uri="{BB962C8B-B14F-4D97-AF65-F5344CB8AC3E}">
        <p14:creationId xmlns:p14="http://schemas.microsoft.com/office/powerpoint/2010/main" val="4154615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FFD5C3E-69EA-44B6-BE9C-F0F5E3E68430}" type="datetimeFigureOut">
              <a:rPr lang="en-GB" smtClean="0"/>
              <a:t>03/02/2020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B655BD-5174-4061-8F4A-022A6181376F}" type="slidenum">
              <a:rPr lang="en-GB" smtClean="0"/>
              <a:t>‹#›</a:t>
            </a:fld>
            <a:endParaRPr lang="en-GB"/>
          </a:p>
        </p:txBody>
      </p:sp>
    </p:spTree>
    <p:extLst>
      <p:ext uri="{BB962C8B-B14F-4D97-AF65-F5344CB8AC3E}">
        <p14:creationId xmlns:p14="http://schemas.microsoft.com/office/powerpoint/2010/main" val="2388903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FFD5C3E-69EA-44B6-BE9C-F0F5E3E68430}" type="datetimeFigureOut">
              <a:rPr lang="en-GB" smtClean="0"/>
              <a:t>03/02/2020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0B655BD-5174-4061-8F4A-022A6181376F}" type="slidenum">
              <a:rPr lang="en-GB" smtClean="0"/>
              <a:t>‹#›</a:t>
            </a:fld>
            <a:endParaRPr lang="en-GB"/>
          </a:p>
        </p:txBody>
      </p:sp>
    </p:spTree>
    <p:extLst>
      <p:ext uri="{BB962C8B-B14F-4D97-AF65-F5344CB8AC3E}">
        <p14:creationId xmlns:p14="http://schemas.microsoft.com/office/powerpoint/2010/main" val="2984204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FFD5C3E-69EA-44B6-BE9C-F0F5E3E68430}" type="datetimeFigureOut">
              <a:rPr lang="en-GB" smtClean="0"/>
              <a:t>03/02/2020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0B655BD-5174-4061-8F4A-022A6181376F}" type="slidenum">
              <a:rPr lang="en-GB" smtClean="0"/>
              <a:t>‹#›</a:t>
            </a:fld>
            <a:endParaRPr lang="en-GB"/>
          </a:p>
        </p:txBody>
      </p:sp>
    </p:spTree>
    <p:extLst>
      <p:ext uri="{BB962C8B-B14F-4D97-AF65-F5344CB8AC3E}">
        <p14:creationId xmlns:p14="http://schemas.microsoft.com/office/powerpoint/2010/main" val="718837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FD5C3E-69EA-44B6-BE9C-F0F5E3E68430}" type="datetimeFigureOut">
              <a:rPr lang="en-GB" smtClean="0"/>
              <a:t>03/02/2020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0B655BD-5174-4061-8F4A-022A6181376F}" type="slidenum">
              <a:rPr lang="en-GB" smtClean="0"/>
              <a:t>‹#›</a:t>
            </a:fld>
            <a:endParaRPr lang="en-GB"/>
          </a:p>
        </p:txBody>
      </p:sp>
    </p:spTree>
    <p:extLst>
      <p:ext uri="{BB962C8B-B14F-4D97-AF65-F5344CB8AC3E}">
        <p14:creationId xmlns:p14="http://schemas.microsoft.com/office/powerpoint/2010/main" val="2201371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0FFD5C3E-69EA-44B6-BE9C-F0F5E3E68430}" type="datetimeFigureOut">
              <a:rPr lang="en-GB" smtClean="0"/>
              <a:t>03/02/2020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B655BD-5174-4061-8F4A-022A6181376F}" type="slidenum">
              <a:rPr lang="en-GB" smtClean="0"/>
              <a:t>‹#›</a:t>
            </a:fld>
            <a:endParaRPr lang="en-GB"/>
          </a:p>
        </p:txBody>
      </p:sp>
    </p:spTree>
    <p:extLst>
      <p:ext uri="{BB962C8B-B14F-4D97-AF65-F5344CB8AC3E}">
        <p14:creationId xmlns:p14="http://schemas.microsoft.com/office/powerpoint/2010/main" val="1395885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0FFD5C3E-69EA-44B6-BE9C-F0F5E3E68430}" type="datetimeFigureOut">
              <a:rPr lang="en-GB" smtClean="0"/>
              <a:t>03/02/2020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B655BD-5174-4061-8F4A-022A6181376F}" type="slidenum">
              <a:rPr lang="en-GB" smtClean="0"/>
              <a:t>‹#›</a:t>
            </a:fld>
            <a:endParaRPr lang="en-GB"/>
          </a:p>
        </p:txBody>
      </p:sp>
    </p:spTree>
    <p:extLst>
      <p:ext uri="{BB962C8B-B14F-4D97-AF65-F5344CB8AC3E}">
        <p14:creationId xmlns:p14="http://schemas.microsoft.com/office/powerpoint/2010/main" val="2776510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FFD5C3E-69EA-44B6-BE9C-F0F5E3E68430}" type="datetimeFigureOut">
              <a:rPr lang="en-GB" smtClean="0"/>
              <a:t>03/02/2020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0B655BD-5174-4061-8F4A-022A6181376F}" type="slidenum">
              <a:rPr lang="en-GB" smtClean="0"/>
              <a:t>‹#›</a:t>
            </a:fld>
            <a:endParaRPr lang="en-GB"/>
          </a:p>
        </p:txBody>
      </p:sp>
    </p:spTree>
    <p:extLst>
      <p:ext uri="{BB962C8B-B14F-4D97-AF65-F5344CB8AC3E}">
        <p14:creationId xmlns:p14="http://schemas.microsoft.com/office/powerpoint/2010/main" val="39984175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756370045"/>
              </p:ext>
            </p:extLst>
          </p:nvPr>
        </p:nvGraphicFramePr>
        <p:xfrm>
          <a:off x="476250" y="552450"/>
          <a:ext cx="5943600" cy="84639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240712019"/>
              </p:ext>
            </p:extLst>
          </p:nvPr>
        </p:nvGraphicFramePr>
        <p:xfrm>
          <a:off x="116184" y="1144477"/>
          <a:ext cx="1693566" cy="2443607"/>
        </p:xfrm>
        <a:graphic>
          <a:graphicData uri="http://schemas.openxmlformats.org/drawingml/2006/table">
            <a:tbl>
              <a:tblPr>
                <a:tableStyleId>{5C22544A-7EE6-4342-B048-85BDC9FD1C3A}</a:tableStyleId>
              </a:tblPr>
              <a:tblGrid>
                <a:gridCol w="1693566">
                  <a:extLst>
                    <a:ext uri="{9D8B030D-6E8A-4147-A177-3AD203B41FA5}">
                      <a16:colId xmlns:a16="http://schemas.microsoft.com/office/drawing/2014/main" xmlns="" val="3532672658"/>
                    </a:ext>
                  </a:extLst>
                </a:gridCol>
              </a:tblGrid>
              <a:tr h="1771649">
                <a:tc>
                  <a:txBody>
                    <a:bodyPr/>
                    <a:lstStyle/>
                    <a:p>
                      <a:pPr algn="l">
                        <a:lnSpc>
                          <a:spcPct val="107000"/>
                        </a:lnSpc>
                        <a:spcAft>
                          <a:spcPts val="375"/>
                        </a:spcAft>
                      </a:pPr>
                      <a:r>
                        <a:rPr lang="en-GB" sz="800" dirty="0">
                          <a:effectLst/>
                        </a:rPr>
                        <a:t>To recognise what they like and dislike, how to make real, informed choices that improve their physical and emotional health, to recognise that choices can have good and not so good consequences.</a:t>
                      </a:r>
                    </a:p>
                    <a:p>
                      <a:pPr algn="l">
                        <a:lnSpc>
                          <a:spcPct val="107000"/>
                        </a:lnSpc>
                        <a:spcAft>
                          <a:spcPts val="375"/>
                        </a:spcAft>
                      </a:pPr>
                      <a:r>
                        <a:rPr lang="en-GB" sz="800" dirty="0" smtClean="0">
                          <a:effectLst/>
                        </a:rPr>
                        <a:t>To </a:t>
                      </a:r>
                      <a:r>
                        <a:rPr lang="en-GB" sz="800" dirty="0">
                          <a:effectLst/>
                        </a:rPr>
                        <a:t>learn about good and not so good feelings, a vocabulary to describe their feelings to others and simple strategies for managing feelings </a:t>
                      </a:r>
                    </a:p>
                    <a:p>
                      <a:pPr algn="l">
                        <a:lnSpc>
                          <a:spcPct val="107000"/>
                        </a:lnSpc>
                        <a:spcAft>
                          <a:spcPts val="375"/>
                        </a:spcAft>
                      </a:pPr>
                      <a:r>
                        <a:rPr lang="en-GB" sz="800" dirty="0" smtClean="0">
                          <a:effectLst/>
                        </a:rPr>
                        <a:t>To </a:t>
                      </a:r>
                      <a:r>
                        <a:rPr lang="en-GB" sz="800" dirty="0">
                          <a:effectLst/>
                        </a:rPr>
                        <a:t>learn about the process of growing from young to old and how people’s needs change (H8). To learn about growing and changing and new opportunities and responsibilities that increasing independence may </a:t>
                      </a:r>
                      <a:r>
                        <a:rPr lang="en-GB" sz="800" dirty="0" smtClean="0">
                          <a:effectLst/>
                        </a:rPr>
                        <a:t>bring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solidFill>
                      <a:srgbClr val="FCFDD3"/>
                    </a:solidFill>
                  </a:tcPr>
                </a:tc>
                <a:extLst>
                  <a:ext uri="{0D108BD9-81ED-4DB2-BD59-A6C34878D82A}">
                    <a16:rowId xmlns:a16="http://schemas.microsoft.com/office/drawing/2014/main" xmlns="" val="1096512980"/>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503081262"/>
              </p:ext>
            </p:extLst>
          </p:nvPr>
        </p:nvGraphicFramePr>
        <p:xfrm>
          <a:off x="4643633" y="1224106"/>
          <a:ext cx="1855988" cy="2363978"/>
        </p:xfrm>
        <a:graphic>
          <a:graphicData uri="http://schemas.openxmlformats.org/drawingml/2006/table">
            <a:tbl>
              <a:tblPr>
                <a:tableStyleId>{5C22544A-7EE6-4342-B048-85BDC9FD1C3A}</a:tableStyleId>
              </a:tblPr>
              <a:tblGrid>
                <a:gridCol w="1855988">
                  <a:extLst>
                    <a:ext uri="{9D8B030D-6E8A-4147-A177-3AD203B41FA5}">
                      <a16:colId xmlns:a16="http://schemas.microsoft.com/office/drawing/2014/main" xmlns="" val="2283136988"/>
                    </a:ext>
                  </a:extLst>
                </a:gridCol>
              </a:tblGrid>
              <a:tr h="1542109">
                <a:tc>
                  <a:txBody>
                    <a:bodyPr/>
                    <a:lstStyle/>
                    <a:p>
                      <a:pPr algn="l">
                        <a:lnSpc>
                          <a:spcPct val="107000"/>
                        </a:lnSpc>
                        <a:spcAft>
                          <a:spcPts val="375"/>
                        </a:spcAft>
                      </a:pPr>
                      <a:r>
                        <a:rPr lang="en-GB" sz="800" dirty="0" smtClean="0">
                          <a:effectLst/>
                        </a:rPr>
                        <a:t>To learn that household products, including medicines, can be harmful if not used properly</a:t>
                      </a:r>
                      <a:endParaRPr lang="en-GB" sz="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375"/>
                        </a:spcAft>
                      </a:pPr>
                      <a:r>
                        <a:rPr lang="en-GB" sz="800" dirty="0" smtClean="0">
                          <a:effectLst/>
                        </a:rPr>
                        <a:t>To </a:t>
                      </a:r>
                      <a:r>
                        <a:rPr lang="en-GB" sz="800" dirty="0">
                          <a:effectLst/>
                        </a:rPr>
                        <a:t>recognise people who look after them, their family networks, who to go to if they are worried and how to attract their attention </a:t>
                      </a:r>
                      <a:r>
                        <a:rPr lang="en-GB" sz="800" dirty="0" smtClean="0">
                          <a:effectLst/>
                        </a:rPr>
                        <a:t>. </a:t>
                      </a:r>
                    </a:p>
                    <a:p>
                      <a:pPr algn="l">
                        <a:lnSpc>
                          <a:spcPct val="107000"/>
                        </a:lnSpc>
                        <a:spcAft>
                          <a:spcPts val="375"/>
                        </a:spcAft>
                      </a:pPr>
                      <a:r>
                        <a:rPr lang="en-GB" sz="800" dirty="0" smtClean="0">
                          <a:effectLst/>
                        </a:rPr>
                        <a:t>To </a:t>
                      </a:r>
                      <a:r>
                        <a:rPr lang="en-GB" sz="800" dirty="0">
                          <a:effectLst/>
                        </a:rPr>
                        <a:t>understand about the ways that pupils can help the people who look after them to more easily protect them </a:t>
                      </a:r>
                      <a:r>
                        <a:rPr lang="en-GB" sz="800" dirty="0" smtClean="0">
                          <a:effectLst/>
                        </a:rPr>
                        <a:t>.</a:t>
                      </a:r>
                    </a:p>
                    <a:p>
                      <a:pPr algn="l">
                        <a:lnSpc>
                          <a:spcPct val="107000"/>
                        </a:lnSpc>
                        <a:spcAft>
                          <a:spcPts val="375"/>
                        </a:spcAft>
                      </a:pPr>
                      <a:r>
                        <a:rPr lang="en-GB" sz="800" dirty="0" smtClean="0">
                          <a:effectLst/>
                        </a:rPr>
                        <a:t>To </a:t>
                      </a:r>
                      <a:r>
                        <a:rPr lang="en-GB" sz="800" dirty="0">
                          <a:effectLst/>
                        </a:rPr>
                        <a:t>recognise that they share responsibility for keeping themselves and others safe, when to say, ‘yes’, ‘no’, ‘I’ll ask’ and ‘I’ll tell’ including knowing that they do not need to keep secrets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solidFill>
                      <a:srgbClr val="FCFDD3"/>
                    </a:solidFill>
                  </a:tcPr>
                </a:tc>
                <a:extLst>
                  <a:ext uri="{0D108BD9-81ED-4DB2-BD59-A6C34878D82A}">
                    <a16:rowId xmlns:a16="http://schemas.microsoft.com/office/drawing/2014/main" xmlns="" val="2454564160"/>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596693063"/>
              </p:ext>
            </p:extLst>
          </p:nvPr>
        </p:nvGraphicFramePr>
        <p:xfrm>
          <a:off x="4391053" y="4784429"/>
          <a:ext cx="2108568" cy="1711833"/>
        </p:xfrm>
        <a:graphic>
          <a:graphicData uri="http://schemas.openxmlformats.org/drawingml/2006/table">
            <a:tbl>
              <a:tblPr>
                <a:tableStyleId>{5C22544A-7EE6-4342-B048-85BDC9FD1C3A}</a:tableStyleId>
              </a:tblPr>
              <a:tblGrid>
                <a:gridCol w="2108568">
                  <a:extLst>
                    <a:ext uri="{9D8B030D-6E8A-4147-A177-3AD203B41FA5}">
                      <a16:colId xmlns:a16="http://schemas.microsoft.com/office/drawing/2014/main" xmlns="" val="1166237412"/>
                    </a:ext>
                  </a:extLst>
                </a:gridCol>
              </a:tblGrid>
              <a:tr h="0">
                <a:tc>
                  <a:txBody>
                    <a:bodyPr/>
                    <a:lstStyle/>
                    <a:p>
                      <a:pPr algn="l">
                        <a:lnSpc>
                          <a:spcPct val="107000"/>
                        </a:lnSpc>
                        <a:spcAft>
                          <a:spcPts val="375"/>
                        </a:spcAft>
                      </a:pPr>
                      <a:r>
                        <a:rPr lang="en-GB" sz="800" dirty="0" smtClean="0">
                          <a:effectLst/>
                        </a:rPr>
                        <a:t>To </a:t>
                      </a:r>
                      <a:r>
                        <a:rPr lang="en-GB" sz="800" dirty="0">
                          <a:effectLst/>
                        </a:rPr>
                        <a:t>identify and respect the differences and similarities between people</a:t>
                      </a:r>
                    </a:p>
                    <a:p>
                      <a:pPr algn="l">
                        <a:lnSpc>
                          <a:spcPct val="107000"/>
                        </a:lnSpc>
                        <a:spcAft>
                          <a:spcPts val="375"/>
                        </a:spcAft>
                      </a:pPr>
                      <a:r>
                        <a:rPr lang="en-GB" sz="800" dirty="0" smtClean="0">
                          <a:effectLst/>
                        </a:rPr>
                        <a:t>To </a:t>
                      </a:r>
                      <a:r>
                        <a:rPr lang="en-GB" sz="800" dirty="0">
                          <a:effectLst/>
                        </a:rPr>
                        <a:t>identify their special people (family, friends, and carers), what makes them special and how special people should care for one another</a:t>
                      </a:r>
                    </a:p>
                    <a:p>
                      <a:pPr algn="l">
                        <a:lnSpc>
                          <a:spcPct val="107000"/>
                        </a:lnSpc>
                        <a:spcAft>
                          <a:spcPts val="375"/>
                        </a:spcAft>
                      </a:pPr>
                      <a:r>
                        <a:rPr lang="en-GB" sz="800" dirty="0" smtClean="0">
                          <a:effectLst/>
                        </a:rPr>
                        <a:t>To </a:t>
                      </a:r>
                      <a:r>
                        <a:rPr lang="en-GB" sz="800" dirty="0">
                          <a:effectLst/>
                        </a:rPr>
                        <a:t>learn that there are different types of teasing and bullying, that these are wrong and unacceptable </a:t>
                      </a:r>
                      <a:endParaRPr lang="en-GB" sz="800" dirty="0" smtClean="0">
                        <a:effectLst/>
                      </a:endParaRPr>
                    </a:p>
                    <a:p>
                      <a:pPr algn="l">
                        <a:lnSpc>
                          <a:spcPct val="107000"/>
                        </a:lnSpc>
                        <a:spcAft>
                          <a:spcPts val="375"/>
                        </a:spcAft>
                      </a:pPr>
                      <a:r>
                        <a:rPr lang="en-GB" sz="800" dirty="0" smtClean="0">
                          <a:effectLst/>
                        </a:rPr>
                        <a:t>To </a:t>
                      </a:r>
                      <a:r>
                        <a:rPr lang="en-GB" sz="800" dirty="0">
                          <a:effectLst/>
                        </a:rPr>
                        <a:t>develop strategies to resist teasing or bullying, if they experience or witness it, and whom to go to and how to get </a:t>
                      </a:r>
                      <a:r>
                        <a:rPr lang="en-GB" sz="800" dirty="0" smtClean="0">
                          <a:effectLst/>
                        </a:rPr>
                        <a:t>help.</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xmlns="" val="410539039"/>
                  </a:ext>
                </a:extLst>
              </a:tr>
            </a:tbl>
          </a:graphicData>
        </a:graphic>
      </p:graphicFrame>
      <p:sp>
        <p:nvSpPr>
          <p:cNvPr id="14" name="TextBox 13"/>
          <p:cNvSpPr txBox="1"/>
          <p:nvPr/>
        </p:nvSpPr>
        <p:spPr>
          <a:xfrm>
            <a:off x="116184" y="4621485"/>
            <a:ext cx="1222744" cy="2425279"/>
          </a:xfrm>
          <a:prstGeom prst="rect">
            <a:avLst/>
          </a:prstGeom>
          <a:solidFill>
            <a:schemeClr val="accent1">
              <a:tint val="20000"/>
            </a:schemeClr>
          </a:solidFill>
        </p:spPr>
        <p:txBody>
          <a:bodyPr wrap="square" rtlCol="0">
            <a:spAutoFit/>
          </a:bodyPr>
          <a:lstStyle/>
          <a:p>
            <a:pPr>
              <a:lnSpc>
                <a:spcPct val="107000"/>
              </a:lnSpc>
              <a:spcAft>
                <a:spcPts val="375"/>
              </a:spcAft>
            </a:pPr>
            <a:r>
              <a:rPr lang="en-GB" sz="800" dirty="0"/>
              <a:t>For pupils to communicate their feelings to others, to recognise how others show feelings and how to respond</a:t>
            </a:r>
          </a:p>
          <a:p>
            <a:pPr>
              <a:lnSpc>
                <a:spcPct val="107000"/>
              </a:lnSpc>
              <a:spcAft>
                <a:spcPts val="375"/>
              </a:spcAft>
            </a:pPr>
            <a:r>
              <a:rPr lang="en-GB" sz="800" dirty="0"/>
              <a:t>To learn the difference between secrets and nice surprises (that everyone will find out about eventually) and the importance of not keeping any secret that makes them feel uncomfortable, anxious or afraid</a:t>
            </a:r>
          </a:p>
          <a:p>
            <a:endParaRPr lang="en-GB" sz="800" dirty="0"/>
          </a:p>
        </p:txBody>
      </p:sp>
      <p:graphicFrame>
        <p:nvGraphicFramePr>
          <p:cNvPr id="16" name="Table 15"/>
          <p:cNvGraphicFramePr>
            <a:graphicFrameLocks noGrp="1"/>
          </p:cNvGraphicFramePr>
          <p:nvPr>
            <p:extLst>
              <p:ext uri="{D42A27DB-BD31-4B8C-83A1-F6EECF244321}">
                <p14:modId xmlns:p14="http://schemas.microsoft.com/office/powerpoint/2010/main" val="2961624690"/>
              </p:ext>
            </p:extLst>
          </p:nvPr>
        </p:nvGraphicFramePr>
        <p:xfrm>
          <a:off x="244164" y="7794713"/>
          <a:ext cx="1712616" cy="1218946"/>
        </p:xfrm>
        <a:graphic>
          <a:graphicData uri="http://schemas.openxmlformats.org/drawingml/2006/table">
            <a:tbl>
              <a:tblPr>
                <a:tableStyleId>{5C22544A-7EE6-4342-B048-85BDC9FD1C3A}</a:tableStyleId>
              </a:tblPr>
              <a:tblGrid>
                <a:gridCol w="1712616">
                  <a:extLst>
                    <a:ext uri="{9D8B030D-6E8A-4147-A177-3AD203B41FA5}">
                      <a16:colId xmlns:a16="http://schemas.microsoft.com/office/drawing/2014/main" xmlns="" val="4231674153"/>
                    </a:ext>
                  </a:extLst>
                </a:gridCol>
              </a:tblGrid>
              <a:tr h="0">
                <a:tc>
                  <a:txBody>
                    <a:bodyPr/>
                    <a:lstStyle/>
                    <a:p>
                      <a:pPr algn="l">
                        <a:lnSpc>
                          <a:spcPct val="107000"/>
                        </a:lnSpc>
                        <a:spcAft>
                          <a:spcPts val="375"/>
                        </a:spcAft>
                      </a:pPr>
                      <a:r>
                        <a:rPr lang="en-GB" sz="800" dirty="0">
                          <a:effectLst/>
                        </a:rPr>
                        <a:t>To learn how they can contribute to the life of the classroom and school (L1) To help construct, and agree to follow, group and class rules and to understand how these rules help </a:t>
                      </a:r>
                      <a:r>
                        <a:rPr lang="en-GB" sz="800" dirty="0" smtClean="0">
                          <a:effectLst/>
                        </a:rPr>
                        <a:t>them.</a:t>
                      </a:r>
                      <a:endParaRPr lang="en-GB" sz="800" dirty="0">
                        <a:effectLst/>
                      </a:endParaRPr>
                    </a:p>
                    <a:p>
                      <a:pPr algn="l">
                        <a:lnSpc>
                          <a:spcPct val="107000"/>
                        </a:lnSpc>
                        <a:spcAft>
                          <a:spcPts val="375"/>
                        </a:spcAft>
                      </a:pPr>
                      <a:r>
                        <a:rPr lang="en-GB" sz="800" dirty="0" smtClean="0">
                          <a:effectLst/>
                        </a:rPr>
                        <a:t>For </a:t>
                      </a:r>
                      <a:r>
                        <a:rPr lang="en-GB" sz="800" dirty="0">
                          <a:effectLst/>
                        </a:rPr>
                        <a:t>pupils to learn that they belong to various groups and communities such as family and school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solidFill>
                      <a:srgbClr val="F1D9C7"/>
                    </a:solidFill>
                  </a:tcPr>
                </a:tc>
                <a:extLst>
                  <a:ext uri="{0D108BD9-81ED-4DB2-BD59-A6C34878D82A}">
                    <a16:rowId xmlns:a16="http://schemas.microsoft.com/office/drawing/2014/main" xmlns="" val="139329504"/>
                  </a:ext>
                </a:extLst>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1143644597"/>
              </p:ext>
            </p:extLst>
          </p:nvPr>
        </p:nvGraphicFramePr>
        <p:xfrm>
          <a:off x="4949067" y="8266921"/>
          <a:ext cx="1630325" cy="1088517"/>
        </p:xfrm>
        <a:graphic>
          <a:graphicData uri="http://schemas.openxmlformats.org/drawingml/2006/table">
            <a:tbl>
              <a:tblPr>
                <a:tableStyleId>{5C22544A-7EE6-4342-B048-85BDC9FD1C3A}</a:tableStyleId>
              </a:tblPr>
              <a:tblGrid>
                <a:gridCol w="1630325">
                  <a:extLst>
                    <a:ext uri="{9D8B030D-6E8A-4147-A177-3AD203B41FA5}">
                      <a16:colId xmlns:a16="http://schemas.microsoft.com/office/drawing/2014/main" xmlns="" val="327671131"/>
                    </a:ext>
                  </a:extLst>
                </a:gridCol>
              </a:tblGrid>
              <a:tr h="954807">
                <a:tc>
                  <a:txBody>
                    <a:bodyPr/>
                    <a:lstStyle/>
                    <a:p>
                      <a:pPr algn="l">
                        <a:lnSpc>
                          <a:spcPct val="107000"/>
                        </a:lnSpc>
                        <a:spcAft>
                          <a:spcPts val="375"/>
                        </a:spcAft>
                      </a:pPr>
                      <a:r>
                        <a:rPr lang="en-GB" sz="800" dirty="0">
                          <a:effectLst/>
                        </a:rPr>
                        <a:t>To recognise ways in which they are all unique; understand that there has never been and will never be another ‘them</a:t>
                      </a:r>
                      <a:r>
                        <a:rPr lang="en-GB" sz="800" dirty="0" smtClean="0">
                          <a:effectLst/>
                        </a:rPr>
                        <a:t>’.</a:t>
                      </a:r>
                    </a:p>
                    <a:p>
                      <a:pPr algn="l">
                        <a:lnSpc>
                          <a:spcPct val="107000"/>
                        </a:lnSpc>
                        <a:spcAft>
                          <a:spcPts val="375"/>
                        </a:spcAft>
                      </a:pPr>
                      <a:r>
                        <a:rPr lang="en-GB" sz="800" kern="1200" dirty="0" smtClean="0">
                          <a:solidFill>
                            <a:schemeClr val="dk1"/>
                          </a:solidFill>
                          <a:effectLst/>
                          <a:latin typeface="+mn-lt"/>
                          <a:ea typeface="+mn-ea"/>
                          <a:cs typeface="+mn-cs"/>
                        </a:rPr>
                        <a:t>To understand the ways in which we are the same as all other people; what we have in common with everyone else</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solidFill>
                      <a:srgbClr val="F1D9C7"/>
                    </a:solidFill>
                  </a:tcPr>
                </a:tc>
                <a:extLst>
                  <a:ext uri="{0D108BD9-81ED-4DB2-BD59-A6C34878D82A}">
                    <a16:rowId xmlns:a16="http://schemas.microsoft.com/office/drawing/2014/main" xmlns="" val="4017771873"/>
                  </a:ext>
                </a:extLst>
              </a:tr>
            </a:tbl>
          </a:graphicData>
        </a:graphic>
      </p:graphicFrame>
      <p:sp>
        <p:nvSpPr>
          <p:cNvPr id="25" name="Rectangle 24"/>
          <p:cNvSpPr/>
          <p:nvPr/>
        </p:nvSpPr>
        <p:spPr>
          <a:xfrm>
            <a:off x="962967" y="28627"/>
            <a:ext cx="4439292" cy="1200329"/>
          </a:xfrm>
          <a:prstGeom prst="rect">
            <a:avLst/>
          </a:prstGeom>
          <a:noFill/>
        </p:spPr>
        <p:txBody>
          <a:bodyPr wrap="none" lIns="91440" tIns="45720" rIns="91440" bIns="45720">
            <a:spAutoFit/>
          </a:bodyPr>
          <a:lstStyle/>
          <a:p>
            <a:pPr algn="ctr"/>
            <a:r>
              <a:rPr lang="en-US" sz="3600" b="0" cap="none" spc="0" dirty="0" smtClean="0">
                <a:ln w="0"/>
                <a:solidFill>
                  <a:schemeClr val="tx1"/>
                </a:solidFill>
                <a:effectLst>
                  <a:outerShdw blurRad="38100" dist="19050" dir="2700000" algn="tl" rotWithShape="0">
                    <a:schemeClr val="dk1">
                      <a:alpha val="40000"/>
                    </a:schemeClr>
                  </a:outerShdw>
                </a:effectLst>
              </a:rPr>
              <a:t>PSHE Learning Journey</a:t>
            </a:r>
          </a:p>
          <a:p>
            <a:pPr algn="ctr"/>
            <a:r>
              <a:rPr lang="en-US" sz="3600" dirty="0" smtClean="0">
                <a:ln w="0"/>
                <a:effectLst>
                  <a:outerShdw blurRad="38100" dist="19050" dir="2700000" algn="tl" rotWithShape="0">
                    <a:schemeClr val="dk1">
                      <a:alpha val="40000"/>
                    </a:schemeClr>
                  </a:outerShdw>
                </a:effectLst>
              </a:rPr>
              <a:t>Year 1</a:t>
            </a:r>
            <a:endParaRPr lang="en-US" sz="36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3743193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TotalTime>
  <Words>453</Words>
  <Application>Microsoft Office PowerPoint</Application>
  <PresentationFormat>A4 Paper (210x297 mm)</PresentationFormat>
  <Paragraphs>22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OneIT Services and Solutions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Bell, S</dc:creator>
  <cp:lastModifiedBy>Cornelius, Julie</cp:lastModifiedBy>
  <cp:revision>11</cp:revision>
  <cp:lastPrinted>2020-02-03T07:46:54Z</cp:lastPrinted>
  <dcterms:created xsi:type="dcterms:W3CDTF">2020-02-02T20:50:37Z</dcterms:created>
  <dcterms:modified xsi:type="dcterms:W3CDTF">2020-02-03T07:50:21Z</dcterms:modified>
</cp:coreProperties>
</file>